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134805751" r:id="rId2"/>
    <p:sldId id="256" r:id="rId3"/>
    <p:sldId id="257" r:id="rId4"/>
    <p:sldId id="258" r:id="rId5"/>
    <p:sldId id="362" r:id="rId6"/>
    <p:sldId id="2134805735" r:id="rId7"/>
    <p:sldId id="2134805750" r:id="rId8"/>
    <p:sldId id="2134805748" r:id="rId9"/>
    <p:sldId id="213480574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napToObjects="1">
      <p:cViewPr varScale="1">
        <p:scale>
          <a:sx n="40" d="100"/>
          <a:sy n="40" d="100"/>
        </p:scale>
        <p:origin x="1548" y="27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2D6DA-8126-4611-8BFF-C38E5D4B7FBB}" type="datetimeFigureOut">
              <a:rPr lang="en-US" smtClean="0"/>
              <a:t>Wed, 1/28/2026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69EC4-EFDF-4EB6-B23C-354402B49483}" type="slidenum">
              <a:rPr lang="en-US" smtClean="0"/>
              <a:t>‹#›</a:t>
            </a:fld>
            <a:endParaRPr lang="en-US"/>
          </a:p>
        </p:txBody>
      </p:sp>
    </p:spTree>
    <p:extLst>
      <p:ext uri="{BB962C8B-B14F-4D97-AF65-F5344CB8AC3E}">
        <p14:creationId xmlns:p14="http://schemas.microsoft.com/office/powerpoint/2010/main" val="846345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Start with the basics. Most learners underestimate how constrained context really is.</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Wed, 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Wed, 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Wed, 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12192000" cy="6858000"/>
          </a:xfrm>
          <a:prstGeom prst="rect">
            <a:avLst/>
          </a:prstGeom>
        </p:spPr>
      </p:pic>
      <p:sp>
        <p:nvSpPr>
          <p:cNvPr id="6" name="Title 1"/>
          <p:cNvSpPr>
            <a:spLocks noGrp="1"/>
          </p:cNvSpPr>
          <p:nvPr>
            <p:ph type="title"/>
          </p:nvPr>
        </p:nvSpPr>
        <p:spPr>
          <a:xfrm>
            <a:off x="1518161" y="-84666"/>
            <a:ext cx="10064239" cy="747403"/>
          </a:xfrm>
          <a:prstGeom prst="rect">
            <a:avLst/>
          </a:prstGeom>
        </p:spPr>
        <p:txBody>
          <a:bodyPr>
            <a:noAutofit/>
          </a:bodyPr>
          <a:lstStyle>
            <a:lvl1pPr algn="l">
              <a:defRPr sz="48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529839" y="1086362"/>
            <a:ext cx="10052560" cy="4729361"/>
          </a:xfrm>
        </p:spPr>
        <p:txBody>
          <a:bodyPr>
            <a:noAutofit/>
          </a:bodyPr>
          <a:lstStyle>
            <a:lvl1pPr>
              <a:defRPr sz="2933"/>
            </a:lvl1pPr>
            <a:lvl2pPr>
              <a:defRPr sz="2667"/>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82880" y="6268720"/>
            <a:ext cx="1188721" cy="430045"/>
          </a:xfrm>
          <a:prstGeom prst="rect">
            <a:avLst/>
          </a:prstGeom>
        </p:spPr>
      </p:pic>
    </p:spTree>
    <p:extLst>
      <p:ext uri="{BB962C8B-B14F-4D97-AF65-F5344CB8AC3E}">
        <p14:creationId xmlns:p14="http://schemas.microsoft.com/office/powerpoint/2010/main" val="412149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Wed, 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Wed, 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Wed, 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Wed, 1/28/2026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Wed, 1/28/2026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Wed, 1/28/2026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Wed, 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Wed, 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Wed, 1/28/2026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761640" y="201229"/>
            <a:ext cx="2867696" cy="249130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41653CF1-49CF-AE4B-9D66-090C6B2B3917}"/>
              </a:ext>
            </a:extLst>
          </p:cNvPr>
          <p:cNvSpPr/>
          <p:nvPr/>
        </p:nvSpPr>
        <p:spPr>
          <a:xfrm>
            <a:off x="1" y="0"/>
            <a:ext cx="3523281" cy="35698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Rectangle 18">
            <a:extLst>
              <a:ext uri="{FF2B5EF4-FFF2-40B4-BE49-F238E27FC236}">
                <a16:creationId xmlns:a16="http://schemas.microsoft.com/office/drawing/2014/main" id="{12B4D47F-A755-0D45-BC12-086C687FD70E}"/>
              </a:ext>
            </a:extLst>
          </p:cNvPr>
          <p:cNvSpPr/>
          <p:nvPr/>
        </p:nvSpPr>
        <p:spPr>
          <a:xfrm>
            <a:off x="14150" y="1488820"/>
            <a:ext cx="4986287" cy="46203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4979759" y="-50800"/>
            <a:ext cx="7377920" cy="1324419"/>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4267"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209006" y="6322424"/>
            <a:ext cx="1201783" cy="375403"/>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6560016" y="1715583"/>
            <a:ext cx="4217405" cy="4166836"/>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660508" y="1548245"/>
            <a:ext cx="5069960" cy="3165908"/>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64153" y="4969755"/>
            <a:ext cx="6633860" cy="1752600"/>
          </a:xfrm>
        </p:spPr>
        <p:txBody>
          <a:bodyPr/>
          <a:lstStyle/>
          <a:p>
            <a:r>
              <a:rPr lang="en-US" dirty="0"/>
              <a:t>Tim Warner</a:t>
            </a:r>
          </a:p>
          <a:p>
            <a:r>
              <a:rPr lang="en-US"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12192000" cy="68580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10389792" y="124257"/>
            <a:ext cx="1600200" cy="160020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EBA6CED-D5A9-DBE5-80AB-DFAFEE9047C4}"/>
              </a:ext>
            </a:extLst>
          </p:cNvPr>
          <p:cNvPicPr>
            <a:picLocks noChangeAspect="1"/>
          </p:cNvPicPr>
          <p:nvPr/>
        </p:nvPicPr>
        <p:blipFill>
          <a:blip r:embed="rId10"/>
          <a:stretch>
            <a:fillRect/>
          </a:stretch>
        </p:blipFill>
        <p:spPr>
          <a:xfrm>
            <a:off x="0" y="6010"/>
            <a:ext cx="12192000" cy="6845981"/>
          </a:xfrm>
          <a:prstGeom prst="rect">
            <a:avLst/>
          </a:prstGeom>
        </p:spPr>
      </p:pic>
      <p:pic>
        <p:nvPicPr>
          <p:cNvPr id="11" name="Picture 10" descr="A person in a suit&#10;&#10;AI-generated content may be incorrect.">
            <a:extLst>
              <a:ext uri="{FF2B5EF4-FFF2-40B4-BE49-F238E27FC236}">
                <a16:creationId xmlns:a16="http://schemas.microsoft.com/office/drawing/2014/main" id="{1B6FE0A1-9539-FA74-D905-EE6CC8DE0557}"/>
              </a:ext>
            </a:extLst>
          </p:cNvPr>
          <p:cNvPicPr>
            <a:picLocks noChangeAspect="1"/>
          </p:cNvPicPr>
          <p:nvPr/>
        </p:nvPicPr>
        <p:blipFill>
          <a:blip r:embed="rId11"/>
          <a:stretch>
            <a:fillRect/>
          </a:stretch>
        </p:blipFill>
        <p:spPr>
          <a:xfrm>
            <a:off x="0" y="0"/>
            <a:ext cx="12192000" cy="68580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914400" y="2286000"/>
            <a:ext cx="10058400" cy="2286000"/>
          </a:xfrm>
          <a:prstGeom prst="rect">
            <a:avLst/>
          </a:prstGeom>
          <a:noFill/>
        </p:spPr>
        <p:txBody>
          <a:bodyPr wrap="square">
            <a:spAutoFit/>
          </a:bodyPr>
          <a:lstStyle/>
          <a:p>
            <a:pPr algn="ctr">
              <a:defRPr sz="2600" b="0">
                <a:solidFill>
                  <a:srgbClr val="CADCFC"/>
                </a:solidFill>
                <a:latin typeface="Calibri"/>
              </a:defRPr>
            </a:pPr>
            <a:r>
              <a:t>"The difference between a helpful AI assistant and a transformative AI partner is memory. Without persistent context, every conversation starts from zero."</a:t>
            </a:r>
          </a:p>
        </p:txBody>
      </p:sp>
      <p:sp>
        <p:nvSpPr>
          <p:cNvPr id="3" name="TextBox 2"/>
          <p:cNvSpPr txBox="1"/>
          <p:nvPr/>
        </p:nvSpPr>
        <p:spPr>
          <a:xfrm>
            <a:off x="914400" y="4754880"/>
            <a:ext cx="10058400" cy="457200"/>
          </a:xfrm>
          <a:prstGeom prst="rect">
            <a:avLst/>
          </a:prstGeom>
          <a:noFill/>
        </p:spPr>
        <p:txBody>
          <a:bodyPr wrap="square">
            <a:spAutoFit/>
          </a:bodyPr>
          <a:lstStyle/>
          <a:p>
            <a:pPr algn="ctr">
              <a:defRPr sz="1800" b="0">
                <a:solidFill>
                  <a:srgbClr val="E0E0E0"/>
                </a:solidFill>
                <a:latin typeface="Calibri"/>
              </a:defRPr>
            </a:pPr>
            <a:r>
              <a:t>— The Context Engineering Manifesto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286000"/>
            <a:ext cx="1828800" cy="914400"/>
          </a:xfrm>
          <a:prstGeom prst="rect">
            <a:avLst/>
          </a:prstGeom>
          <a:noFill/>
        </p:spPr>
        <p:txBody>
          <a:bodyPr wrap="square">
            <a:spAutoFit/>
          </a:bodyPr>
          <a:lstStyle/>
          <a:p>
            <a:pPr algn="l">
              <a:defRPr sz="2000" b="1">
                <a:solidFill>
                  <a:srgbClr val="F96167"/>
                </a:solidFill>
                <a:latin typeface="Arial Black"/>
              </a:defRPr>
            </a:pPr>
            <a:r>
              <a:t>SEGMENT 01</a:t>
            </a:r>
          </a:p>
        </p:txBody>
      </p:sp>
      <p:sp>
        <p:nvSpPr>
          <p:cNvPr id="3" name="TextBox 2"/>
          <p:cNvSpPr txBox="1"/>
          <p:nvPr/>
        </p:nvSpPr>
        <p:spPr>
          <a:xfrm>
            <a:off x="685800" y="2926080"/>
            <a:ext cx="10058400" cy="914400"/>
          </a:xfrm>
          <a:prstGeom prst="rect">
            <a:avLst/>
          </a:prstGeom>
          <a:noFill/>
        </p:spPr>
        <p:txBody>
          <a:bodyPr wrap="square">
            <a:spAutoFit/>
          </a:bodyPr>
          <a:lstStyle/>
          <a:p>
            <a:pPr algn="l">
              <a:defRPr sz="4400" b="1">
                <a:solidFill>
                  <a:srgbClr val="FFFFFF"/>
                </a:solidFill>
                <a:latin typeface="Arial Black"/>
              </a:defRPr>
            </a:pPr>
            <a:r>
              <a:t>All About Context</a:t>
            </a:r>
          </a:p>
        </p:txBody>
      </p:sp>
      <p:sp>
        <p:nvSpPr>
          <p:cNvPr id="4" name="TextBox 3"/>
          <p:cNvSpPr txBox="1"/>
          <p:nvPr/>
        </p:nvSpPr>
        <p:spPr>
          <a:xfrm>
            <a:off x="685800" y="4023360"/>
            <a:ext cx="10058400" cy="731520"/>
          </a:xfrm>
          <a:prstGeom prst="rect">
            <a:avLst/>
          </a:prstGeom>
          <a:noFill/>
        </p:spPr>
        <p:txBody>
          <a:bodyPr wrap="square">
            <a:spAutoFit/>
          </a:bodyPr>
          <a:lstStyle/>
          <a:p>
            <a:pPr algn="l">
              <a:defRPr sz="2800" b="0">
                <a:solidFill>
                  <a:srgbClr val="CADCFC"/>
                </a:solidFill>
                <a:latin typeface="Calibri"/>
              </a:defRPr>
            </a:pPr>
            <a:r>
              <a:t>Why Your AI Has Amnesia — And How to Fix It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What is a Context Window?</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The AI's 'working memory' — everything visible during generation</a:t>
            </a:r>
          </a:p>
          <a:p>
            <a:pPr>
              <a:spcAft>
                <a:spcPts val="800"/>
              </a:spcAft>
              <a:defRPr sz="1800">
                <a:solidFill>
                  <a:srgbClr val="FFFFFF"/>
                </a:solidFill>
                <a:latin typeface="Calibri"/>
              </a:defRPr>
            </a:pPr>
            <a:r>
              <a:t>• Measured in tokens (~0.75 words, ~4 characters per token)</a:t>
            </a:r>
          </a:p>
          <a:p>
            <a:pPr>
              <a:spcAft>
                <a:spcPts val="800"/>
              </a:spcAft>
              <a:defRPr sz="1800">
                <a:solidFill>
                  <a:srgbClr val="FFFFFF"/>
                </a:solidFill>
                <a:latin typeface="Calibri"/>
              </a:defRPr>
            </a:pPr>
            <a:r>
              <a:t>• Includes: System prompt + conversation history + tools + output buffer</a:t>
            </a:r>
          </a:p>
          <a:p>
            <a:pPr>
              <a:spcAft>
                <a:spcPts val="800"/>
              </a:spcAft>
              <a:defRPr sz="1800">
                <a:solidFill>
                  <a:srgbClr val="FFFFFF"/>
                </a:solidFill>
                <a:latin typeface="Calibri"/>
              </a:defRPr>
            </a:pPr>
            <a:r>
              <a:t>• When full, oldest content gets pushed out (FIFO amnesia)</a:t>
            </a:r>
          </a:p>
          <a:p>
            <a:pPr>
              <a:spcAft>
                <a:spcPts val="800"/>
              </a:spcAft>
              <a:defRPr sz="1800">
                <a:solidFill>
                  <a:srgbClr val="FFFFFF"/>
                </a:solidFill>
                <a:latin typeface="Calibri"/>
              </a:defRPr>
            </a:pPr>
            <a:r>
              <a:t>• The fundamental constraint that shapes all AI system design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Context Windows in 2026</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Claude Sonnet/Opus: 200K tokens ($3-15/M input)</a:t>
            </a:r>
          </a:p>
          <a:p>
            <a:pPr>
              <a:spcAft>
                <a:spcPts val="800"/>
              </a:spcAft>
              <a:defRPr sz="1800">
                <a:solidFill>
                  <a:srgbClr val="FFFFFF"/>
                </a:solidFill>
                <a:latin typeface="Calibri"/>
              </a:defRPr>
            </a:pPr>
            <a:r>
              <a:t>• GPT-4o: 128K tokens ($2.50/M input)</a:t>
            </a:r>
          </a:p>
          <a:p>
            <a:pPr>
              <a:spcAft>
                <a:spcPts val="800"/>
              </a:spcAft>
              <a:defRPr sz="1800">
                <a:solidFill>
                  <a:srgbClr val="FFFFFF"/>
                </a:solidFill>
                <a:latin typeface="Calibri"/>
              </a:defRPr>
            </a:pPr>
            <a:r>
              <a:t>• Gemini 2.0: 2M tokens ($0.075/M input)</a:t>
            </a:r>
          </a:p>
          <a:p>
            <a:pPr>
              <a:spcAft>
                <a:spcPts val="800"/>
              </a:spcAft>
              <a:defRPr sz="1800">
                <a:solidFill>
                  <a:srgbClr val="FFFFFF"/>
                </a:solidFill>
                <a:latin typeface="Calibri"/>
              </a:defRPr>
            </a:pPr>
            <a:r>
              <a:t>• Llama 4: 10M tokens (coming soon)</a:t>
            </a:r>
          </a:p>
          <a:p>
            <a:pPr>
              <a:spcAft>
                <a:spcPts val="800"/>
              </a:spcAft>
              <a:defRPr sz="1800">
                <a:solidFill>
                  <a:srgbClr val="FFFFFF"/>
                </a:solidFill>
                <a:latin typeface="Calibri"/>
              </a:defRPr>
            </a:pPr>
            <a:r>
              <a:t>• Bigger isn't always better — quality degrades with length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The Context Budget Formula</a:t>
            </a:r>
          </a:p>
        </p:txBody>
      </p:sp>
      <p:sp>
        <p:nvSpPr>
          <p:cNvPr id="3" name="Rounded Rectangle 2"/>
          <p:cNvSpPr/>
          <p:nvPr/>
        </p:nvSpPr>
        <p:spPr>
          <a:xfrm>
            <a:off x="685800" y="1280160"/>
            <a:ext cx="10515600" cy="50292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417320"/>
            <a:ext cx="10149840" cy="4572000"/>
          </a:xfrm>
          <a:prstGeom prst="rect">
            <a:avLst/>
          </a:prstGeom>
          <a:noFill/>
        </p:spPr>
        <p:txBody>
          <a:bodyPr wrap="square">
            <a:spAutoFit/>
          </a:bodyPr>
          <a:lstStyle/>
          <a:p>
            <a:pPr algn="l">
              <a:defRPr sz="1400" b="0">
                <a:solidFill>
                  <a:srgbClr val="CADCFC"/>
                </a:solidFill>
                <a:latin typeface="Consolas"/>
              </a:defRPr>
            </a:pPr>
            <a:r>
              <a:t># What you THINK you have:</a:t>
            </a:r>
            <a:br/>
            <a:r>
              <a:t>max_tokens = 200_000  # Claude Sonnet 4</a:t>
            </a:r>
            <a:br/>
            <a:br/>
            <a:r>
              <a:t># What you ACTUALLY have:</a:t>
            </a:r>
            <a:br/>
            <a:r>
              <a:t>system_prompt     = 5_000   # Instructions, rules</a:t>
            </a:r>
            <a:br/>
            <a:r>
              <a:t>output_buffer     = 8_000   # Response generation</a:t>
            </a:r>
            <a:br/>
            <a:r>
              <a:t>safety_margin     = 10_000  # Avoid edge cases</a:t>
            </a:r>
            <a:br/>
            <a:r>
              <a:t>tool_definitions  = 15_000  # MCP servers add up!</a:t>
            </a:r>
            <a:br/>
            <a:r>
              <a:t>conversation_hist = 50_000  # Previous turns</a:t>
            </a:r>
            <a:br/>
            <a:br/>
            <a:r>
              <a:t>available = 200K - 5K - 8K - 10K - 15K - 50K</a:t>
            </a:r>
            <a:br/>
            <a:r>
              <a:t># = 112,000 tokens for YOUR content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365760"/>
            <a:ext cx="10515600" cy="640080"/>
          </a:xfrm>
          <a:prstGeom prst="rect">
            <a:avLst/>
          </a:prstGeom>
          <a:noFill/>
        </p:spPr>
        <p:txBody>
          <a:bodyPr wrap="square">
            <a:spAutoFit/>
          </a:bodyPr>
          <a:lstStyle/>
          <a:p>
            <a:pPr algn="l">
              <a:defRPr sz="3200" b="1">
                <a:solidFill>
                  <a:srgbClr val="FFFFFF"/>
                </a:solidFill>
                <a:latin typeface="Arial Black"/>
              </a:defRPr>
            </a:pPr>
            <a:r>
              <a:t>The Four Types of Context Loss</a:t>
            </a:r>
          </a:p>
        </p:txBody>
      </p:sp>
      <p:sp>
        <p:nvSpPr>
          <p:cNvPr id="3" name="Rounded Rectangle 2"/>
          <p:cNvSpPr/>
          <p:nvPr/>
        </p:nvSpPr>
        <p:spPr>
          <a:xfrm>
            <a:off x="685800" y="1280160"/>
            <a:ext cx="5303520" cy="22860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463040"/>
            <a:ext cx="4937760" cy="457200"/>
          </a:xfrm>
          <a:prstGeom prst="rect">
            <a:avLst/>
          </a:prstGeom>
          <a:noFill/>
        </p:spPr>
        <p:txBody>
          <a:bodyPr wrap="square">
            <a:spAutoFit/>
          </a:bodyPr>
          <a:lstStyle/>
          <a:p>
            <a:pPr algn="l">
              <a:defRPr sz="2000" b="1">
                <a:solidFill>
                  <a:srgbClr val="02C39A"/>
                </a:solidFill>
                <a:latin typeface="Calibri"/>
              </a:defRPr>
            </a:pPr>
            <a:r>
              <a:t>Window Overflow</a:t>
            </a:r>
          </a:p>
        </p:txBody>
      </p:sp>
      <p:sp>
        <p:nvSpPr>
          <p:cNvPr id="5" name="TextBox 4"/>
          <p:cNvSpPr txBox="1"/>
          <p:nvPr/>
        </p:nvSpPr>
        <p:spPr>
          <a:xfrm>
            <a:off x="868680" y="2011680"/>
            <a:ext cx="4937760" cy="1371600"/>
          </a:xfrm>
          <a:prstGeom prst="rect">
            <a:avLst/>
          </a:prstGeom>
          <a:noFill/>
        </p:spPr>
        <p:txBody>
          <a:bodyPr wrap="square">
            <a:spAutoFit/>
          </a:bodyPr>
          <a:lstStyle/>
          <a:p>
            <a:pPr algn="l">
              <a:defRPr sz="1500" b="0">
                <a:solidFill>
                  <a:srgbClr val="FFFFFF"/>
                </a:solidFill>
                <a:latin typeface="Calibri"/>
              </a:defRPr>
            </a:pPr>
            <a:r>
              <a:t>Oldest messages pushed out as new ones arrive.</a:t>
            </a:r>
            <a:br/>
            <a:r>
              <a:t>Happens in long conversations.</a:t>
            </a:r>
            <a:br/>
            <a:r>
              <a:t>→ Solution: Selective retention + importance scoring</a:t>
            </a:r>
          </a:p>
        </p:txBody>
      </p:sp>
      <p:sp>
        <p:nvSpPr>
          <p:cNvPr id="6" name="Rounded Rectangle 5"/>
          <p:cNvSpPr/>
          <p:nvPr/>
        </p:nvSpPr>
        <p:spPr>
          <a:xfrm>
            <a:off x="6217920" y="1280160"/>
            <a:ext cx="5303520" cy="22860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6400800" y="1463040"/>
            <a:ext cx="4937760" cy="457200"/>
          </a:xfrm>
          <a:prstGeom prst="rect">
            <a:avLst/>
          </a:prstGeom>
          <a:noFill/>
        </p:spPr>
        <p:txBody>
          <a:bodyPr wrap="square">
            <a:spAutoFit/>
          </a:bodyPr>
          <a:lstStyle/>
          <a:p>
            <a:pPr algn="l">
              <a:defRPr sz="2000" b="1">
                <a:solidFill>
                  <a:srgbClr val="F96167"/>
                </a:solidFill>
                <a:latin typeface="Calibri"/>
              </a:defRPr>
            </a:pPr>
            <a:r>
              <a:t>Session Boundary</a:t>
            </a:r>
          </a:p>
        </p:txBody>
      </p:sp>
      <p:sp>
        <p:nvSpPr>
          <p:cNvPr id="8" name="TextBox 7"/>
          <p:cNvSpPr txBox="1"/>
          <p:nvPr/>
        </p:nvSpPr>
        <p:spPr>
          <a:xfrm>
            <a:off x="6400800" y="2011680"/>
            <a:ext cx="4937760" cy="1371600"/>
          </a:xfrm>
          <a:prstGeom prst="rect">
            <a:avLst/>
          </a:prstGeom>
          <a:noFill/>
        </p:spPr>
        <p:txBody>
          <a:bodyPr wrap="square">
            <a:spAutoFit/>
          </a:bodyPr>
          <a:lstStyle/>
          <a:p>
            <a:pPr algn="l">
              <a:defRPr sz="1500" b="0">
                <a:solidFill>
                  <a:srgbClr val="FFFFFF"/>
                </a:solidFill>
                <a:latin typeface="Calibri"/>
              </a:defRPr>
            </a:pPr>
            <a:r>
              <a:t>Complete reset between sessions.</a:t>
            </a:r>
            <a:br/>
            <a:r>
              <a:t>User returns next day — AI remembers nothing.</a:t>
            </a:r>
            <a:br/>
            <a:r>
              <a:t>→ Solution: Persistent memory stores</a:t>
            </a:r>
          </a:p>
        </p:txBody>
      </p:sp>
      <p:sp>
        <p:nvSpPr>
          <p:cNvPr id="9" name="Rounded Rectangle 8"/>
          <p:cNvSpPr/>
          <p:nvPr/>
        </p:nvSpPr>
        <p:spPr>
          <a:xfrm>
            <a:off x="685800" y="3840480"/>
            <a:ext cx="5303520" cy="22860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868680" y="4023360"/>
            <a:ext cx="4937760" cy="457200"/>
          </a:xfrm>
          <a:prstGeom prst="rect">
            <a:avLst/>
          </a:prstGeom>
          <a:noFill/>
        </p:spPr>
        <p:txBody>
          <a:bodyPr wrap="square">
            <a:spAutoFit/>
          </a:bodyPr>
          <a:lstStyle/>
          <a:p>
            <a:pPr algn="l">
              <a:defRPr sz="2000" b="1">
                <a:solidFill>
                  <a:srgbClr val="CADCFC"/>
                </a:solidFill>
                <a:latin typeface="Calibri"/>
              </a:defRPr>
            </a:pPr>
            <a:r>
              <a:t>Attention Dilution</a:t>
            </a:r>
          </a:p>
        </p:txBody>
      </p:sp>
      <p:sp>
        <p:nvSpPr>
          <p:cNvPr id="11" name="TextBox 10"/>
          <p:cNvSpPr txBox="1"/>
          <p:nvPr/>
        </p:nvSpPr>
        <p:spPr>
          <a:xfrm>
            <a:off x="868680" y="4572000"/>
            <a:ext cx="4937760" cy="1371600"/>
          </a:xfrm>
          <a:prstGeom prst="rect">
            <a:avLst/>
          </a:prstGeom>
          <a:noFill/>
        </p:spPr>
        <p:txBody>
          <a:bodyPr wrap="square">
            <a:spAutoFit/>
          </a:bodyPr>
          <a:lstStyle/>
          <a:p>
            <a:pPr algn="l">
              <a:defRPr sz="1500" b="0">
                <a:solidFill>
                  <a:srgbClr val="FFFFFF"/>
                </a:solidFill>
                <a:latin typeface="Calibri"/>
              </a:defRPr>
            </a:pPr>
            <a:r>
              <a:t>Context exists but gets 'lost in the noise'.</a:t>
            </a:r>
            <a:br/>
            <a:r>
              <a:t>Model focuses on wrong parts.</a:t>
            </a:r>
            <a:br/>
            <a:r>
              <a:t>→ Solution: Strategic context organization</a:t>
            </a:r>
          </a:p>
        </p:txBody>
      </p:sp>
      <p:sp>
        <p:nvSpPr>
          <p:cNvPr id="12" name="Rounded Rectangle 11"/>
          <p:cNvSpPr/>
          <p:nvPr/>
        </p:nvSpPr>
        <p:spPr>
          <a:xfrm>
            <a:off x="6217920" y="3840480"/>
            <a:ext cx="5303520" cy="22860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6400800" y="4023360"/>
            <a:ext cx="4937760" cy="457200"/>
          </a:xfrm>
          <a:prstGeom prst="rect">
            <a:avLst/>
          </a:prstGeom>
          <a:noFill/>
        </p:spPr>
        <p:txBody>
          <a:bodyPr wrap="square">
            <a:spAutoFit/>
          </a:bodyPr>
          <a:lstStyle/>
          <a:p>
            <a:pPr algn="l">
              <a:defRPr sz="2000" b="1">
                <a:solidFill>
                  <a:srgbClr val="FFD700"/>
                </a:solidFill>
                <a:latin typeface="Calibri"/>
              </a:defRPr>
            </a:pPr>
            <a:r>
              <a:t>Compression Loss</a:t>
            </a:r>
          </a:p>
        </p:txBody>
      </p:sp>
      <p:sp>
        <p:nvSpPr>
          <p:cNvPr id="14" name="TextBox 13"/>
          <p:cNvSpPr txBox="1"/>
          <p:nvPr/>
        </p:nvSpPr>
        <p:spPr>
          <a:xfrm>
            <a:off x="6400800" y="4572000"/>
            <a:ext cx="4937760" cy="1371600"/>
          </a:xfrm>
          <a:prstGeom prst="rect">
            <a:avLst/>
          </a:prstGeom>
          <a:noFill/>
        </p:spPr>
        <p:txBody>
          <a:bodyPr wrap="square">
            <a:spAutoFit/>
          </a:bodyPr>
          <a:lstStyle/>
          <a:p>
            <a:pPr algn="l">
              <a:defRPr sz="1500" b="0">
                <a:solidFill>
                  <a:srgbClr val="FFFFFF"/>
                </a:solidFill>
                <a:latin typeface="Calibri"/>
              </a:defRPr>
            </a:pPr>
            <a:r>
              <a:t>Summarization loses critical details.</a:t>
            </a:r>
            <a:br/>
            <a:r>
              <a:t>Trade-off between length and fidelity.</a:t>
            </a:r>
            <a:br/>
            <a:r>
              <a:t>→ Solution: Hierarchical memory + smart retrieval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The 'Lost in the Middle' Problem</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LLMs weigh beginning and end of context more heavily (primacy + recency bias)</a:t>
            </a:r>
          </a:p>
          <a:p>
            <a:pPr>
              <a:spcAft>
                <a:spcPts val="800"/>
              </a:spcAft>
              <a:defRPr sz="1800">
                <a:solidFill>
                  <a:srgbClr val="FFFFFF"/>
                </a:solidFill>
                <a:latin typeface="Calibri"/>
              </a:defRPr>
            </a:pPr>
            <a:r>
              <a:t>• Critical information in the middle gets undervalued — even if it fits!</a:t>
            </a:r>
          </a:p>
          <a:p>
            <a:pPr>
              <a:spcAft>
                <a:spcPts val="800"/>
              </a:spcAft>
              <a:defRPr sz="1800">
                <a:solidFill>
                  <a:srgbClr val="FFFFFF"/>
                </a:solidFill>
                <a:latin typeface="Calibri"/>
              </a:defRPr>
            </a:pPr>
            <a:r>
              <a:t>• Studies show performance drops 15-30% for middle-positioned facts</a:t>
            </a:r>
          </a:p>
          <a:p>
            <a:pPr>
              <a:spcAft>
                <a:spcPts val="800"/>
              </a:spcAft>
              <a:defRPr sz="1800">
                <a:solidFill>
                  <a:srgbClr val="FFFFFF"/>
                </a:solidFill>
                <a:latin typeface="Calibri"/>
              </a:defRPr>
            </a:pPr>
            <a:r>
              <a:t>• Solution: Put important context at START or END of your prompts</a:t>
            </a:r>
          </a:p>
          <a:p>
            <a:pPr>
              <a:spcAft>
                <a:spcPts val="800"/>
              </a:spcAft>
              <a:defRPr sz="1800">
                <a:solidFill>
                  <a:srgbClr val="FFFFFF"/>
                </a:solidFill>
                <a:latin typeface="Calibri"/>
              </a:defRPr>
            </a:pPr>
            <a:r>
              <a:t>• Better solution: Use memory systems to surface relevant context dynamically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Why RAG Isn't Enough</a:t>
            </a:r>
          </a:p>
        </p:txBody>
      </p:sp>
      <p:sp>
        <p:nvSpPr>
          <p:cNvPr id="3" name="TextBox 2"/>
          <p:cNvSpPr txBox="1"/>
          <p:nvPr/>
        </p:nvSpPr>
        <p:spPr>
          <a:xfrm>
            <a:off x="685800" y="1371600"/>
            <a:ext cx="5029200" cy="457200"/>
          </a:xfrm>
          <a:prstGeom prst="rect">
            <a:avLst/>
          </a:prstGeom>
          <a:noFill/>
        </p:spPr>
        <p:txBody>
          <a:bodyPr wrap="square">
            <a:spAutoFit/>
          </a:bodyPr>
          <a:lstStyle/>
          <a:p>
            <a:pPr algn="l">
              <a:defRPr sz="2200" b="1">
                <a:solidFill>
                  <a:srgbClr val="02C39A"/>
                </a:solidFill>
                <a:latin typeface="Calibri"/>
              </a:defRPr>
            </a:pPr>
            <a:r>
              <a:t>RAG Limitations</a:t>
            </a:r>
          </a:p>
        </p:txBody>
      </p:sp>
      <p:sp>
        <p:nvSpPr>
          <p:cNvPr id="4" name="TextBox 3"/>
          <p:cNvSpPr txBox="1"/>
          <p:nvPr/>
        </p:nvSpPr>
        <p:spPr>
          <a:xfrm>
            <a:off x="685800" y="1920240"/>
            <a:ext cx="5029200" cy="4114800"/>
          </a:xfrm>
          <a:prstGeom prst="rect">
            <a:avLst/>
          </a:prstGeom>
          <a:noFill/>
        </p:spPr>
        <p:txBody>
          <a:bodyPr wrap="square">
            <a:spAutoFit/>
          </a:bodyPr>
          <a:lstStyle/>
          <a:p>
            <a:pPr>
              <a:spcAft>
                <a:spcPts val="800"/>
              </a:spcAft>
              <a:defRPr sz="1600">
                <a:solidFill>
                  <a:srgbClr val="FFFFFF"/>
                </a:solidFill>
                <a:latin typeface="Calibri"/>
              </a:defRPr>
            </a:pPr>
            <a:r>
              <a:t>• One-shot retrieval (no iteration)</a:t>
            </a:r>
          </a:p>
          <a:p>
            <a:pPr>
              <a:spcAft>
                <a:spcPts val="800"/>
              </a:spcAft>
              <a:defRPr sz="1600">
                <a:solidFill>
                  <a:srgbClr val="FFFFFF"/>
                </a:solidFill>
                <a:latin typeface="Calibri"/>
              </a:defRPr>
            </a:pPr>
            <a:r>
              <a:t>• No write-back capability</a:t>
            </a:r>
          </a:p>
          <a:p>
            <a:pPr>
              <a:spcAft>
                <a:spcPts val="800"/>
              </a:spcAft>
              <a:defRPr sz="1600">
                <a:solidFill>
                  <a:srgbClr val="FFFFFF"/>
                </a:solidFill>
                <a:latin typeface="Calibri"/>
              </a:defRPr>
            </a:pPr>
            <a:r>
              <a:t>• Static chunk boundaries</a:t>
            </a:r>
          </a:p>
          <a:p>
            <a:pPr>
              <a:spcAft>
                <a:spcPts val="800"/>
              </a:spcAft>
              <a:defRPr sz="1600">
                <a:solidFill>
                  <a:srgbClr val="FFFFFF"/>
                </a:solidFill>
                <a:latin typeface="Calibri"/>
              </a:defRPr>
            </a:pPr>
            <a:r>
              <a:t>• No learning from interactions</a:t>
            </a:r>
          </a:p>
          <a:p>
            <a:pPr>
              <a:spcAft>
                <a:spcPts val="800"/>
              </a:spcAft>
              <a:defRPr sz="1600">
                <a:solidFill>
                  <a:srgbClr val="FFFFFF"/>
                </a:solidFill>
                <a:latin typeface="Calibri"/>
              </a:defRPr>
            </a:pPr>
            <a:r>
              <a:t>• Retrieval ≠ Memory</a:t>
            </a:r>
          </a:p>
        </p:txBody>
      </p:sp>
      <p:sp>
        <p:nvSpPr>
          <p:cNvPr id="5" name="TextBox 4"/>
          <p:cNvSpPr txBox="1"/>
          <p:nvPr/>
        </p:nvSpPr>
        <p:spPr>
          <a:xfrm>
            <a:off x="6400800" y="1371600"/>
            <a:ext cx="5029200" cy="457200"/>
          </a:xfrm>
          <a:prstGeom prst="rect">
            <a:avLst/>
          </a:prstGeom>
          <a:noFill/>
        </p:spPr>
        <p:txBody>
          <a:bodyPr wrap="square">
            <a:spAutoFit/>
          </a:bodyPr>
          <a:lstStyle/>
          <a:p>
            <a:pPr algn="l">
              <a:defRPr sz="2200" b="1">
                <a:solidFill>
                  <a:srgbClr val="F96167"/>
                </a:solidFill>
                <a:latin typeface="Calibri"/>
              </a:defRPr>
            </a:pPr>
            <a:r>
              <a:t>What We Actually Need</a:t>
            </a:r>
          </a:p>
        </p:txBody>
      </p:sp>
      <p:sp>
        <p:nvSpPr>
          <p:cNvPr id="6" name="TextBox 5"/>
          <p:cNvSpPr txBox="1"/>
          <p:nvPr/>
        </p:nvSpPr>
        <p:spPr>
          <a:xfrm>
            <a:off x="6400800" y="1920240"/>
            <a:ext cx="5029200" cy="4114800"/>
          </a:xfrm>
          <a:prstGeom prst="rect">
            <a:avLst/>
          </a:prstGeom>
          <a:noFill/>
        </p:spPr>
        <p:txBody>
          <a:bodyPr wrap="square">
            <a:spAutoFit/>
          </a:bodyPr>
          <a:lstStyle/>
          <a:p>
            <a:pPr>
              <a:spcAft>
                <a:spcPts val="800"/>
              </a:spcAft>
              <a:defRPr sz="1600">
                <a:solidFill>
                  <a:srgbClr val="FFFFFF"/>
                </a:solidFill>
                <a:latin typeface="Calibri"/>
              </a:defRPr>
            </a:pPr>
            <a:r>
              <a:t>• Working Memory (current session)</a:t>
            </a:r>
          </a:p>
          <a:p>
            <a:pPr>
              <a:spcAft>
                <a:spcPts val="800"/>
              </a:spcAft>
              <a:defRPr sz="1600">
                <a:solidFill>
                  <a:srgbClr val="FFFFFF"/>
                </a:solidFill>
                <a:latin typeface="Calibri"/>
              </a:defRPr>
            </a:pPr>
            <a:r>
              <a:t>• Episodic Memory (past conversations)</a:t>
            </a:r>
          </a:p>
          <a:p>
            <a:pPr>
              <a:spcAft>
                <a:spcPts val="800"/>
              </a:spcAft>
              <a:defRPr sz="1600">
                <a:solidFill>
                  <a:srgbClr val="FFFFFF"/>
                </a:solidFill>
                <a:latin typeface="Calibri"/>
              </a:defRPr>
            </a:pPr>
            <a:r>
              <a:t>• Semantic Memory (knowledge base)</a:t>
            </a:r>
          </a:p>
          <a:p>
            <a:pPr>
              <a:spcAft>
                <a:spcPts val="800"/>
              </a:spcAft>
              <a:defRPr sz="1600">
                <a:solidFill>
                  <a:srgbClr val="FFFFFF"/>
                </a:solidFill>
                <a:latin typeface="Calibri"/>
              </a:defRPr>
            </a:pPr>
            <a:r>
              <a:t>• Procedural Memory (learned patterns)</a:t>
            </a:r>
          </a:p>
          <a:p>
            <a:pPr>
              <a:spcAft>
                <a:spcPts val="800"/>
              </a:spcAft>
              <a:defRPr sz="1600">
                <a:solidFill>
                  <a:srgbClr val="FFFFFF"/>
                </a:solidFill>
                <a:latin typeface="Calibri"/>
              </a:defRPr>
            </a:pPr>
            <a:r>
              <a:t>• Memory ≠ Retrieval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365760"/>
            <a:ext cx="10515600" cy="640080"/>
          </a:xfrm>
          <a:prstGeom prst="rect">
            <a:avLst/>
          </a:prstGeom>
          <a:noFill/>
        </p:spPr>
        <p:txBody>
          <a:bodyPr wrap="square">
            <a:spAutoFit/>
          </a:bodyPr>
          <a:lstStyle/>
          <a:p>
            <a:pPr algn="l">
              <a:defRPr sz="3200" b="1">
                <a:solidFill>
                  <a:srgbClr val="FFFFFF"/>
                </a:solidFill>
                <a:latin typeface="Arial Black"/>
              </a:defRPr>
            </a:pPr>
            <a:r>
              <a:t>The Four Memory Types in AI Systems</a:t>
            </a:r>
          </a:p>
        </p:txBody>
      </p:sp>
      <p:sp>
        <p:nvSpPr>
          <p:cNvPr id="3" name="Rounded Rectangle 2"/>
          <p:cNvSpPr/>
          <p:nvPr/>
        </p:nvSpPr>
        <p:spPr>
          <a:xfrm>
            <a:off x="685800" y="1280160"/>
            <a:ext cx="5303520" cy="22860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463040"/>
            <a:ext cx="4937760" cy="457200"/>
          </a:xfrm>
          <a:prstGeom prst="rect">
            <a:avLst/>
          </a:prstGeom>
          <a:noFill/>
        </p:spPr>
        <p:txBody>
          <a:bodyPr wrap="square">
            <a:spAutoFit/>
          </a:bodyPr>
          <a:lstStyle/>
          <a:p>
            <a:pPr algn="l">
              <a:defRPr sz="2000" b="1">
                <a:solidFill>
                  <a:srgbClr val="02C39A"/>
                </a:solidFill>
                <a:latin typeface="Calibri"/>
              </a:defRPr>
            </a:pPr>
            <a:r>
              <a:t>WORKING MEMORY</a:t>
            </a:r>
          </a:p>
        </p:txBody>
      </p:sp>
      <p:sp>
        <p:nvSpPr>
          <p:cNvPr id="5" name="TextBox 4"/>
          <p:cNvSpPr txBox="1"/>
          <p:nvPr/>
        </p:nvSpPr>
        <p:spPr>
          <a:xfrm>
            <a:off x="868680" y="2011680"/>
            <a:ext cx="4937760" cy="1371600"/>
          </a:xfrm>
          <a:prstGeom prst="rect">
            <a:avLst/>
          </a:prstGeom>
          <a:noFill/>
        </p:spPr>
        <p:txBody>
          <a:bodyPr wrap="square">
            <a:spAutoFit/>
          </a:bodyPr>
          <a:lstStyle/>
          <a:p>
            <a:pPr algn="l">
              <a:defRPr sz="1500" b="0">
                <a:solidFill>
                  <a:srgbClr val="FFFFFF"/>
                </a:solidFill>
                <a:latin typeface="Calibri"/>
              </a:defRPr>
            </a:pPr>
            <a:r>
              <a:t>'What am I doing right now?'</a:t>
            </a:r>
            <a:br/>
            <a:r>
              <a:t>Context window, in-memory cache.</a:t>
            </a:r>
            <a:br/>
            <a:r>
              <a:t>Current task state, active prompts.</a:t>
            </a:r>
          </a:p>
        </p:txBody>
      </p:sp>
      <p:sp>
        <p:nvSpPr>
          <p:cNvPr id="6" name="Rounded Rectangle 5"/>
          <p:cNvSpPr/>
          <p:nvPr/>
        </p:nvSpPr>
        <p:spPr>
          <a:xfrm>
            <a:off x="6217920" y="1280160"/>
            <a:ext cx="5303520" cy="22860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6400800" y="1463040"/>
            <a:ext cx="4937760" cy="457200"/>
          </a:xfrm>
          <a:prstGeom prst="rect">
            <a:avLst/>
          </a:prstGeom>
          <a:noFill/>
        </p:spPr>
        <p:txBody>
          <a:bodyPr wrap="square">
            <a:spAutoFit/>
          </a:bodyPr>
          <a:lstStyle/>
          <a:p>
            <a:pPr algn="l">
              <a:defRPr sz="2000" b="1">
                <a:solidFill>
                  <a:srgbClr val="F96167"/>
                </a:solidFill>
                <a:latin typeface="Calibri"/>
              </a:defRPr>
            </a:pPr>
            <a:r>
              <a:t>EPISODIC MEMORY</a:t>
            </a:r>
          </a:p>
        </p:txBody>
      </p:sp>
      <p:sp>
        <p:nvSpPr>
          <p:cNvPr id="8" name="TextBox 7"/>
          <p:cNvSpPr txBox="1"/>
          <p:nvPr/>
        </p:nvSpPr>
        <p:spPr>
          <a:xfrm>
            <a:off x="6400800" y="2011680"/>
            <a:ext cx="4937760" cy="1371600"/>
          </a:xfrm>
          <a:prstGeom prst="rect">
            <a:avLst/>
          </a:prstGeom>
          <a:noFill/>
        </p:spPr>
        <p:txBody>
          <a:bodyPr wrap="square">
            <a:spAutoFit/>
          </a:bodyPr>
          <a:lstStyle/>
          <a:p>
            <a:pPr algn="l">
              <a:defRPr sz="1500" b="0">
                <a:solidFill>
                  <a:srgbClr val="FFFFFF"/>
                </a:solidFill>
                <a:latin typeface="Calibri"/>
              </a:defRPr>
            </a:pPr>
            <a:r>
              <a:t>'What happened last time?'</a:t>
            </a:r>
            <a:br/>
            <a:r>
              <a:t>Conversation history, session summaries.</a:t>
            </a:r>
            <a:br/>
            <a:r>
              <a:t>Stored with timestamps and threads.</a:t>
            </a:r>
          </a:p>
        </p:txBody>
      </p:sp>
      <p:sp>
        <p:nvSpPr>
          <p:cNvPr id="9" name="Rounded Rectangle 8"/>
          <p:cNvSpPr/>
          <p:nvPr/>
        </p:nvSpPr>
        <p:spPr>
          <a:xfrm>
            <a:off x="685800" y="3840480"/>
            <a:ext cx="5303520" cy="22860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868680" y="4023360"/>
            <a:ext cx="4937760" cy="457200"/>
          </a:xfrm>
          <a:prstGeom prst="rect">
            <a:avLst/>
          </a:prstGeom>
          <a:noFill/>
        </p:spPr>
        <p:txBody>
          <a:bodyPr wrap="square">
            <a:spAutoFit/>
          </a:bodyPr>
          <a:lstStyle/>
          <a:p>
            <a:pPr algn="l">
              <a:defRPr sz="2000" b="1">
                <a:solidFill>
                  <a:srgbClr val="CADCFC"/>
                </a:solidFill>
                <a:latin typeface="Calibri"/>
              </a:defRPr>
            </a:pPr>
            <a:r>
              <a:t>SEMANTIC MEMORY</a:t>
            </a:r>
          </a:p>
        </p:txBody>
      </p:sp>
      <p:sp>
        <p:nvSpPr>
          <p:cNvPr id="11" name="TextBox 10"/>
          <p:cNvSpPr txBox="1"/>
          <p:nvPr/>
        </p:nvSpPr>
        <p:spPr>
          <a:xfrm>
            <a:off x="868680" y="4572000"/>
            <a:ext cx="4937760" cy="1371600"/>
          </a:xfrm>
          <a:prstGeom prst="rect">
            <a:avLst/>
          </a:prstGeom>
          <a:noFill/>
        </p:spPr>
        <p:txBody>
          <a:bodyPr wrap="square">
            <a:spAutoFit/>
          </a:bodyPr>
          <a:lstStyle/>
          <a:p>
            <a:pPr algn="l">
              <a:defRPr sz="1500" b="0">
                <a:solidFill>
                  <a:srgbClr val="FFFFFF"/>
                </a:solidFill>
                <a:latin typeface="Calibri"/>
              </a:defRPr>
            </a:pPr>
            <a:r>
              <a:t>'What do I know as facts?'</a:t>
            </a:r>
            <a:br/>
            <a:r>
              <a:t>Knowledge bases, vector stores.</a:t>
            </a:r>
            <a:br/>
            <a:r>
              <a:t>Facts learned from interactions.</a:t>
            </a:r>
          </a:p>
        </p:txBody>
      </p:sp>
      <p:sp>
        <p:nvSpPr>
          <p:cNvPr id="12" name="Rounded Rectangle 11"/>
          <p:cNvSpPr/>
          <p:nvPr/>
        </p:nvSpPr>
        <p:spPr>
          <a:xfrm>
            <a:off x="6217920" y="3840480"/>
            <a:ext cx="5303520" cy="22860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6400800" y="4023360"/>
            <a:ext cx="4937760" cy="457200"/>
          </a:xfrm>
          <a:prstGeom prst="rect">
            <a:avLst/>
          </a:prstGeom>
          <a:noFill/>
        </p:spPr>
        <p:txBody>
          <a:bodyPr wrap="square">
            <a:spAutoFit/>
          </a:bodyPr>
          <a:lstStyle/>
          <a:p>
            <a:pPr algn="l">
              <a:defRPr sz="2000" b="1">
                <a:solidFill>
                  <a:srgbClr val="FFD700"/>
                </a:solidFill>
                <a:latin typeface="Calibri"/>
              </a:defRPr>
            </a:pPr>
            <a:r>
              <a:t>PROCEDURAL MEMORY</a:t>
            </a:r>
          </a:p>
        </p:txBody>
      </p:sp>
      <p:sp>
        <p:nvSpPr>
          <p:cNvPr id="14" name="TextBox 13"/>
          <p:cNvSpPr txBox="1"/>
          <p:nvPr/>
        </p:nvSpPr>
        <p:spPr>
          <a:xfrm>
            <a:off x="6400800" y="4572000"/>
            <a:ext cx="4937760" cy="1371600"/>
          </a:xfrm>
          <a:prstGeom prst="rect">
            <a:avLst/>
          </a:prstGeom>
          <a:noFill/>
        </p:spPr>
        <p:txBody>
          <a:bodyPr wrap="square">
            <a:spAutoFit/>
          </a:bodyPr>
          <a:lstStyle/>
          <a:p>
            <a:pPr algn="l">
              <a:defRPr sz="1500" b="0">
                <a:solidFill>
                  <a:srgbClr val="FFFFFF"/>
                </a:solidFill>
                <a:latin typeface="Calibri"/>
              </a:defRPr>
            </a:pPr>
            <a:r>
              <a:t>'How do I do things?'</a:t>
            </a:r>
            <a:br/>
            <a:r>
              <a:t>System prompts, tool sequences.</a:t>
            </a:r>
            <a:br/>
            <a:r>
              <a:t>Learned behavioral patterns.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914400" y="2286000"/>
            <a:ext cx="10058400" cy="2286000"/>
          </a:xfrm>
          <a:prstGeom prst="rect">
            <a:avLst/>
          </a:prstGeom>
          <a:noFill/>
        </p:spPr>
        <p:txBody>
          <a:bodyPr wrap="square">
            <a:spAutoFit/>
          </a:bodyPr>
          <a:lstStyle/>
          <a:p>
            <a:pPr algn="ctr">
              <a:defRPr sz="2400" b="0">
                <a:solidFill>
                  <a:srgbClr val="CADCFC"/>
                </a:solidFill>
                <a:latin typeface="Calibri"/>
              </a:defRPr>
            </a:pPr>
            <a:r>
              <a:t>"Context Engineering is the systematic design of what information an AI can access, remember, and utilize across interactions.</a:t>
            </a:r>
            <a:br/>
            <a:br/>
            <a:r>
              <a:t>It's Capture → Store → Retrieve — done right."</a:t>
            </a:r>
          </a:p>
        </p:txBody>
      </p:sp>
      <p:sp>
        <p:nvSpPr>
          <p:cNvPr id="3" name="TextBox 2"/>
          <p:cNvSpPr txBox="1"/>
          <p:nvPr/>
        </p:nvSpPr>
        <p:spPr>
          <a:xfrm>
            <a:off x="914400" y="5029200"/>
            <a:ext cx="10058400" cy="457200"/>
          </a:xfrm>
          <a:prstGeom prst="rect">
            <a:avLst/>
          </a:prstGeom>
          <a:noFill/>
        </p:spPr>
        <p:txBody>
          <a:bodyPr wrap="square">
            <a:spAutoFit/>
          </a:bodyPr>
          <a:lstStyle/>
          <a:p>
            <a:pPr algn="ctr">
              <a:defRPr sz="1800" b="0">
                <a:solidFill>
                  <a:srgbClr val="E0E0E0"/>
                </a:solidFill>
                <a:latin typeface="Calibri"/>
              </a:defRPr>
            </a:pPr>
            <a:r>
              <a:t>— Our Working Definition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1828800"/>
            <a:ext cx="10515600" cy="1097280"/>
          </a:xfrm>
          <a:prstGeom prst="rect">
            <a:avLst/>
          </a:prstGeom>
          <a:noFill/>
        </p:spPr>
        <p:txBody>
          <a:bodyPr wrap="square">
            <a:spAutoFit/>
          </a:bodyPr>
          <a:lstStyle/>
          <a:p>
            <a:pPr algn="l">
              <a:defRPr sz="4800" b="1">
                <a:solidFill>
                  <a:srgbClr val="FFFFFF"/>
                </a:solidFill>
                <a:latin typeface="Arial Black"/>
              </a:defRPr>
            </a:pPr>
            <a:r>
              <a:rPr dirty="0"/>
              <a:t>Context Engineering with MCP</a:t>
            </a:r>
          </a:p>
        </p:txBody>
      </p:sp>
      <p:sp>
        <p:nvSpPr>
          <p:cNvPr id="3" name="TextBox 2"/>
          <p:cNvSpPr txBox="1"/>
          <p:nvPr/>
        </p:nvSpPr>
        <p:spPr>
          <a:xfrm>
            <a:off x="685800" y="3474720"/>
            <a:ext cx="10515600" cy="731520"/>
          </a:xfrm>
          <a:prstGeom prst="rect">
            <a:avLst/>
          </a:prstGeom>
          <a:noFill/>
        </p:spPr>
        <p:txBody>
          <a:bodyPr wrap="square">
            <a:spAutoFit/>
          </a:bodyPr>
          <a:lstStyle/>
          <a:p>
            <a:pPr algn="l">
              <a:defRPr sz="2800" b="0">
                <a:solidFill>
                  <a:srgbClr val="CADCFC"/>
                </a:solidFill>
                <a:latin typeface="Calibri"/>
              </a:defRPr>
            </a:pPr>
            <a:r>
              <a:t>Build AI Systems That Actually Remember</a:t>
            </a:r>
          </a:p>
        </p:txBody>
      </p:sp>
      <p:sp>
        <p:nvSpPr>
          <p:cNvPr id="4" name="TextBox 3"/>
          <p:cNvSpPr txBox="1"/>
          <p:nvPr/>
        </p:nvSpPr>
        <p:spPr>
          <a:xfrm>
            <a:off x="685800" y="5303520"/>
            <a:ext cx="10515600" cy="457200"/>
          </a:xfrm>
          <a:prstGeom prst="rect">
            <a:avLst/>
          </a:prstGeom>
          <a:noFill/>
        </p:spPr>
        <p:txBody>
          <a:bodyPr wrap="square">
            <a:spAutoFit/>
          </a:bodyPr>
          <a:lstStyle/>
          <a:p>
            <a:pPr algn="l">
              <a:defRPr sz="1800" b="0">
                <a:solidFill>
                  <a:srgbClr val="E0E0E0"/>
                </a:solidFill>
                <a:latin typeface="Calibri"/>
              </a:defRPr>
            </a:pPr>
            <a:r>
              <a:t>Tim Warner | Microsoft MVP | O'Reilly Live Training | January 2026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The Three Pillars of Context Engineering</a:t>
            </a:r>
          </a:p>
        </p:txBody>
      </p:sp>
      <p:sp>
        <p:nvSpPr>
          <p:cNvPr id="3" name="Rounded Rectangle 2"/>
          <p:cNvSpPr/>
          <p:nvPr/>
        </p:nvSpPr>
        <p:spPr>
          <a:xfrm>
            <a:off x="685800" y="1371600"/>
            <a:ext cx="3566160" cy="45720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554480"/>
            <a:ext cx="3200400" cy="457200"/>
          </a:xfrm>
          <a:prstGeom prst="rect">
            <a:avLst/>
          </a:prstGeom>
          <a:noFill/>
        </p:spPr>
        <p:txBody>
          <a:bodyPr wrap="square">
            <a:spAutoFit/>
          </a:bodyPr>
          <a:lstStyle/>
          <a:p>
            <a:pPr algn="ctr">
              <a:defRPr sz="2400" b="1">
                <a:solidFill>
                  <a:srgbClr val="02C39A"/>
                </a:solidFill>
                <a:latin typeface="Arial Black"/>
              </a:defRPr>
            </a:pPr>
            <a:r>
              <a:t>CAPTURE</a:t>
            </a:r>
          </a:p>
        </p:txBody>
      </p:sp>
      <p:sp>
        <p:nvSpPr>
          <p:cNvPr id="5" name="TextBox 4"/>
          <p:cNvSpPr txBox="1"/>
          <p:nvPr/>
        </p:nvSpPr>
        <p:spPr>
          <a:xfrm>
            <a:off x="868680" y="2194560"/>
            <a:ext cx="3200400" cy="731520"/>
          </a:xfrm>
          <a:prstGeom prst="rect">
            <a:avLst/>
          </a:prstGeom>
          <a:noFill/>
        </p:spPr>
        <p:txBody>
          <a:bodyPr wrap="square">
            <a:spAutoFit/>
          </a:bodyPr>
          <a:lstStyle/>
          <a:p>
            <a:pPr algn="ctr">
              <a:defRPr sz="1800" b="0">
                <a:solidFill>
                  <a:srgbClr val="FFFFFF"/>
                </a:solidFill>
                <a:latin typeface="Calibri"/>
              </a:defRPr>
            </a:pPr>
            <a:r>
              <a:t>Decide WHAT to preserve</a:t>
            </a:r>
          </a:p>
        </p:txBody>
      </p:sp>
      <p:sp>
        <p:nvSpPr>
          <p:cNvPr id="6" name="TextBox 5"/>
          <p:cNvSpPr txBox="1"/>
          <p:nvPr/>
        </p:nvSpPr>
        <p:spPr>
          <a:xfrm>
            <a:off x="868680" y="3108960"/>
            <a:ext cx="3200400" cy="2286000"/>
          </a:xfrm>
          <a:prstGeom prst="rect">
            <a:avLst/>
          </a:prstGeom>
          <a:noFill/>
        </p:spPr>
        <p:txBody>
          <a:bodyPr wrap="square">
            <a:spAutoFit/>
          </a:bodyPr>
          <a:lstStyle/>
          <a:p>
            <a:pPr algn="ctr">
              <a:defRPr sz="1400" b="0">
                <a:solidFill>
                  <a:srgbClr val="E0E0E0"/>
                </a:solidFill>
                <a:latin typeface="Calibri"/>
              </a:defRPr>
            </a:pPr>
            <a:r>
              <a:t>Importance scoring, entity extraction, decision tracking</a:t>
            </a:r>
          </a:p>
        </p:txBody>
      </p:sp>
      <p:sp>
        <p:nvSpPr>
          <p:cNvPr id="7" name="Rounded Rectangle 6"/>
          <p:cNvSpPr/>
          <p:nvPr/>
        </p:nvSpPr>
        <p:spPr>
          <a:xfrm>
            <a:off x="4526280" y="1371600"/>
            <a:ext cx="3566160" cy="45720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4709160" y="1554480"/>
            <a:ext cx="3200400" cy="457200"/>
          </a:xfrm>
          <a:prstGeom prst="rect">
            <a:avLst/>
          </a:prstGeom>
          <a:noFill/>
        </p:spPr>
        <p:txBody>
          <a:bodyPr wrap="square">
            <a:spAutoFit/>
          </a:bodyPr>
          <a:lstStyle/>
          <a:p>
            <a:pPr algn="ctr">
              <a:defRPr sz="2400" b="1">
                <a:solidFill>
                  <a:srgbClr val="F96167"/>
                </a:solidFill>
                <a:latin typeface="Arial Black"/>
              </a:defRPr>
            </a:pPr>
            <a:r>
              <a:t>STORE</a:t>
            </a:r>
          </a:p>
        </p:txBody>
      </p:sp>
      <p:sp>
        <p:nvSpPr>
          <p:cNvPr id="9" name="TextBox 8"/>
          <p:cNvSpPr txBox="1"/>
          <p:nvPr/>
        </p:nvSpPr>
        <p:spPr>
          <a:xfrm>
            <a:off x="4709160" y="2194560"/>
            <a:ext cx="3200400" cy="731520"/>
          </a:xfrm>
          <a:prstGeom prst="rect">
            <a:avLst/>
          </a:prstGeom>
          <a:noFill/>
        </p:spPr>
        <p:txBody>
          <a:bodyPr wrap="square">
            <a:spAutoFit/>
          </a:bodyPr>
          <a:lstStyle/>
          <a:p>
            <a:pPr algn="ctr">
              <a:defRPr sz="1800" b="0">
                <a:solidFill>
                  <a:srgbClr val="FFFFFF"/>
                </a:solidFill>
                <a:latin typeface="Calibri"/>
              </a:defRPr>
            </a:pPr>
            <a:r>
              <a:t>Decide WHERE and HOW</a:t>
            </a:r>
          </a:p>
        </p:txBody>
      </p:sp>
      <p:sp>
        <p:nvSpPr>
          <p:cNvPr id="10" name="TextBox 9"/>
          <p:cNvSpPr txBox="1"/>
          <p:nvPr/>
        </p:nvSpPr>
        <p:spPr>
          <a:xfrm>
            <a:off x="4709160" y="3108960"/>
            <a:ext cx="3200400" cy="2286000"/>
          </a:xfrm>
          <a:prstGeom prst="rect">
            <a:avLst/>
          </a:prstGeom>
          <a:noFill/>
        </p:spPr>
        <p:txBody>
          <a:bodyPr wrap="square">
            <a:spAutoFit/>
          </a:bodyPr>
          <a:lstStyle/>
          <a:p>
            <a:pPr algn="ctr">
              <a:defRPr sz="1400" b="0">
                <a:solidFill>
                  <a:srgbClr val="E0E0E0"/>
                </a:solidFill>
                <a:latin typeface="Calibri"/>
              </a:defRPr>
            </a:pPr>
            <a:r>
              <a:t>JSON → SQLite → Vectors → Cloud (choose your adventure)</a:t>
            </a:r>
          </a:p>
        </p:txBody>
      </p:sp>
      <p:sp>
        <p:nvSpPr>
          <p:cNvPr id="11" name="Rounded Rectangle 10"/>
          <p:cNvSpPr/>
          <p:nvPr/>
        </p:nvSpPr>
        <p:spPr>
          <a:xfrm>
            <a:off x="8366760" y="1371600"/>
            <a:ext cx="3566160" cy="45720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8549640" y="1554480"/>
            <a:ext cx="3200400" cy="457200"/>
          </a:xfrm>
          <a:prstGeom prst="rect">
            <a:avLst/>
          </a:prstGeom>
          <a:noFill/>
        </p:spPr>
        <p:txBody>
          <a:bodyPr wrap="square">
            <a:spAutoFit/>
          </a:bodyPr>
          <a:lstStyle/>
          <a:p>
            <a:pPr algn="ctr">
              <a:defRPr sz="2400" b="1">
                <a:solidFill>
                  <a:srgbClr val="CADCFC"/>
                </a:solidFill>
                <a:latin typeface="Arial Black"/>
              </a:defRPr>
            </a:pPr>
            <a:r>
              <a:t>RETRIEVE</a:t>
            </a:r>
          </a:p>
        </p:txBody>
      </p:sp>
      <p:sp>
        <p:nvSpPr>
          <p:cNvPr id="13" name="TextBox 12"/>
          <p:cNvSpPr txBox="1"/>
          <p:nvPr/>
        </p:nvSpPr>
        <p:spPr>
          <a:xfrm>
            <a:off x="8549640" y="2194560"/>
            <a:ext cx="3200400" cy="731520"/>
          </a:xfrm>
          <a:prstGeom prst="rect">
            <a:avLst/>
          </a:prstGeom>
          <a:noFill/>
        </p:spPr>
        <p:txBody>
          <a:bodyPr wrap="square">
            <a:spAutoFit/>
          </a:bodyPr>
          <a:lstStyle/>
          <a:p>
            <a:pPr algn="ctr">
              <a:defRPr sz="1800" b="0">
                <a:solidFill>
                  <a:srgbClr val="FFFFFF"/>
                </a:solidFill>
                <a:latin typeface="Calibri"/>
              </a:defRPr>
            </a:pPr>
            <a:r>
              <a:t>Decide WHEN and WHAT</a:t>
            </a:r>
          </a:p>
        </p:txBody>
      </p:sp>
      <p:sp>
        <p:nvSpPr>
          <p:cNvPr id="14" name="TextBox 13"/>
          <p:cNvSpPr txBox="1"/>
          <p:nvPr/>
        </p:nvSpPr>
        <p:spPr>
          <a:xfrm>
            <a:off x="8549640" y="3108960"/>
            <a:ext cx="3200400" cy="2286000"/>
          </a:xfrm>
          <a:prstGeom prst="rect">
            <a:avLst/>
          </a:prstGeom>
          <a:noFill/>
        </p:spPr>
        <p:txBody>
          <a:bodyPr wrap="square">
            <a:spAutoFit/>
          </a:bodyPr>
          <a:lstStyle/>
          <a:p>
            <a:pPr algn="ctr">
              <a:defRPr sz="1400" b="0">
                <a:solidFill>
                  <a:srgbClr val="E0E0E0"/>
                </a:solidFill>
                <a:latin typeface="Calibri"/>
              </a:defRPr>
            </a:pPr>
            <a:r>
              <a:t>Semantic search, recency, relevance ranking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286000"/>
            <a:ext cx="1828800" cy="914400"/>
          </a:xfrm>
          <a:prstGeom prst="rect">
            <a:avLst/>
          </a:prstGeom>
          <a:noFill/>
        </p:spPr>
        <p:txBody>
          <a:bodyPr wrap="square">
            <a:spAutoFit/>
          </a:bodyPr>
          <a:lstStyle/>
          <a:p>
            <a:pPr algn="l">
              <a:defRPr sz="2000" b="1">
                <a:solidFill>
                  <a:srgbClr val="F96167"/>
                </a:solidFill>
                <a:latin typeface="Arial Black"/>
              </a:defRPr>
            </a:pPr>
            <a:r>
              <a:t>SEGMENT 02</a:t>
            </a:r>
          </a:p>
        </p:txBody>
      </p:sp>
      <p:sp>
        <p:nvSpPr>
          <p:cNvPr id="3" name="TextBox 2"/>
          <p:cNvSpPr txBox="1"/>
          <p:nvPr/>
        </p:nvSpPr>
        <p:spPr>
          <a:xfrm>
            <a:off x="685800" y="2926080"/>
            <a:ext cx="10058400" cy="914400"/>
          </a:xfrm>
          <a:prstGeom prst="rect">
            <a:avLst/>
          </a:prstGeom>
          <a:noFill/>
        </p:spPr>
        <p:txBody>
          <a:bodyPr wrap="square">
            <a:spAutoFit/>
          </a:bodyPr>
          <a:lstStyle/>
          <a:p>
            <a:pPr algn="l">
              <a:defRPr sz="4400" b="1">
                <a:solidFill>
                  <a:srgbClr val="FFFFFF"/>
                </a:solidFill>
                <a:latin typeface="Arial Black"/>
              </a:defRPr>
            </a:pPr>
            <a:r>
              <a:t>All About MCP</a:t>
            </a:r>
          </a:p>
        </p:txBody>
      </p:sp>
      <p:sp>
        <p:nvSpPr>
          <p:cNvPr id="4" name="TextBox 3"/>
          <p:cNvSpPr txBox="1"/>
          <p:nvPr/>
        </p:nvSpPr>
        <p:spPr>
          <a:xfrm>
            <a:off x="685800" y="4023360"/>
            <a:ext cx="10058400" cy="731520"/>
          </a:xfrm>
          <a:prstGeom prst="rect">
            <a:avLst/>
          </a:prstGeom>
          <a:noFill/>
        </p:spPr>
        <p:txBody>
          <a:bodyPr wrap="square">
            <a:spAutoFit/>
          </a:bodyPr>
          <a:lstStyle/>
          <a:p>
            <a:pPr algn="l">
              <a:defRPr sz="2800" b="0">
                <a:solidFill>
                  <a:srgbClr val="CADCFC"/>
                </a:solidFill>
                <a:latin typeface="Calibri"/>
              </a:defRPr>
            </a:pPr>
            <a:r>
              <a:t>The Universal Protocol for AI Context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Model Context Protocol (MCP)</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Open standard created by Anthropic, adopted by OpenAI &amp; Google (Dec 2025)</a:t>
            </a:r>
          </a:p>
          <a:p>
            <a:pPr>
              <a:spcAft>
                <a:spcPts val="800"/>
              </a:spcAft>
              <a:defRPr sz="1800">
                <a:solidFill>
                  <a:srgbClr val="FFFFFF"/>
                </a:solidFill>
                <a:latin typeface="Calibri"/>
              </a:defRPr>
            </a:pPr>
            <a:r>
              <a:t>• Now under the Linux Foundation's Agentic AI Foundation (AAIF)</a:t>
            </a:r>
          </a:p>
          <a:p>
            <a:pPr>
              <a:spcAft>
                <a:spcPts val="800"/>
              </a:spcAft>
              <a:defRPr sz="1800">
                <a:solidFill>
                  <a:srgbClr val="FFFFFF"/>
                </a:solidFill>
                <a:latin typeface="Calibri"/>
              </a:defRPr>
            </a:pPr>
            <a:r>
              <a:t>• JSON-RPC 2.0 based protocol for AI ↔ tool communication</a:t>
            </a:r>
          </a:p>
          <a:p>
            <a:pPr>
              <a:spcAft>
                <a:spcPts val="800"/>
              </a:spcAft>
              <a:defRPr sz="1800">
                <a:solidFill>
                  <a:srgbClr val="FFFFFF"/>
                </a:solidFill>
                <a:latin typeface="Calibri"/>
              </a:defRPr>
            </a:pPr>
            <a:r>
              <a:t>• Three primitives: Tools (actions), Resources (data), Prompts (templates)</a:t>
            </a:r>
          </a:p>
          <a:p>
            <a:pPr>
              <a:spcAft>
                <a:spcPts val="800"/>
              </a:spcAft>
              <a:defRPr sz="1800">
                <a:solidFill>
                  <a:srgbClr val="FFFFFF"/>
                </a:solidFill>
                <a:latin typeface="Calibri"/>
              </a:defRPr>
            </a:pPr>
            <a:r>
              <a:t>• One protocol, every client — Claude, Copilot, VS Code, custom agents</a:t>
            </a:r>
          </a:p>
          <a:p>
            <a:pPr>
              <a:spcAft>
                <a:spcPts val="800"/>
              </a:spcAft>
              <a:defRPr sz="1800">
                <a:solidFill>
                  <a:srgbClr val="FFFFFF"/>
                </a:solidFill>
                <a:latin typeface="Calibri"/>
              </a:defRPr>
            </a:pPr>
            <a:r>
              <a:t>• The USB-C of AI integrations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MCP's Three Primitives</a:t>
            </a:r>
          </a:p>
        </p:txBody>
      </p:sp>
      <p:sp>
        <p:nvSpPr>
          <p:cNvPr id="3" name="Rounded Rectangle 2"/>
          <p:cNvSpPr/>
          <p:nvPr/>
        </p:nvSpPr>
        <p:spPr>
          <a:xfrm>
            <a:off x="685800" y="1371600"/>
            <a:ext cx="10515600" cy="155448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914400" y="1554480"/>
            <a:ext cx="2743200" cy="457200"/>
          </a:xfrm>
          <a:prstGeom prst="rect">
            <a:avLst/>
          </a:prstGeom>
          <a:noFill/>
        </p:spPr>
        <p:txBody>
          <a:bodyPr wrap="square">
            <a:spAutoFit/>
          </a:bodyPr>
          <a:lstStyle/>
          <a:p>
            <a:pPr algn="l">
              <a:defRPr sz="2000" b="1">
                <a:solidFill>
                  <a:srgbClr val="02C39A"/>
                </a:solidFill>
                <a:latin typeface="Calibri"/>
              </a:defRPr>
            </a:pPr>
            <a:r>
              <a:t>TOOLS</a:t>
            </a:r>
          </a:p>
        </p:txBody>
      </p:sp>
      <p:sp>
        <p:nvSpPr>
          <p:cNvPr id="5" name="TextBox 4"/>
          <p:cNvSpPr txBox="1"/>
          <p:nvPr/>
        </p:nvSpPr>
        <p:spPr>
          <a:xfrm>
            <a:off x="914400" y="2011680"/>
            <a:ext cx="4572000" cy="457200"/>
          </a:xfrm>
          <a:prstGeom prst="rect">
            <a:avLst/>
          </a:prstGeom>
          <a:noFill/>
        </p:spPr>
        <p:txBody>
          <a:bodyPr wrap="square">
            <a:spAutoFit/>
          </a:bodyPr>
          <a:lstStyle/>
          <a:p>
            <a:pPr algn="l">
              <a:defRPr sz="1600" b="0">
                <a:solidFill>
                  <a:srgbClr val="FFFFFF"/>
                </a:solidFill>
                <a:latin typeface="Calibri"/>
              </a:defRPr>
            </a:pPr>
            <a:r>
              <a:t>Model-controlled functions the AI can invoke</a:t>
            </a:r>
          </a:p>
        </p:txBody>
      </p:sp>
      <p:sp>
        <p:nvSpPr>
          <p:cNvPr id="6" name="TextBox 5"/>
          <p:cNvSpPr txBox="1"/>
          <p:nvPr/>
        </p:nvSpPr>
        <p:spPr>
          <a:xfrm>
            <a:off x="6400800" y="1737360"/>
            <a:ext cx="4572000" cy="731520"/>
          </a:xfrm>
          <a:prstGeom prst="rect">
            <a:avLst/>
          </a:prstGeom>
          <a:noFill/>
        </p:spPr>
        <p:txBody>
          <a:bodyPr wrap="square">
            <a:spAutoFit/>
          </a:bodyPr>
          <a:lstStyle/>
          <a:p>
            <a:pPr algn="l">
              <a:defRPr sz="1400" b="0">
                <a:solidFill>
                  <a:srgbClr val="CADCFC"/>
                </a:solidFill>
                <a:latin typeface="Consolas"/>
              </a:defRPr>
            </a:pPr>
            <a:r>
              <a:t>store_memory(), search(), execute()</a:t>
            </a:r>
          </a:p>
        </p:txBody>
      </p:sp>
      <p:sp>
        <p:nvSpPr>
          <p:cNvPr id="7" name="Rounded Rectangle 6"/>
          <p:cNvSpPr/>
          <p:nvPr/>
        </p:nvSpPr>
        <p:spPr>
          <a:xfrm>
            <a:off x="685800" y="3108960"/>
            <a:ext cx="10515600" cy="155448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914400" y="3291840"/>
            <a:ext cx="2743200" cy="457200"/>
          </a:xfrm>
          <a:prstGeom prst="rect">
            <a:avLst/>
          </a:prstGeom>
          <a:noFill/>
        </p:spPr>
        <p:txBody>
          <a:bodyPr wrap="square">
            <a:spAutoFit/>
          </a:bodyPr>
          <a:lstStyle/>
          <a:p>
            <a:pPr algn="l">
              <a:defRPr sz="2000" b="1">
                <a:solidFill>
                  <a:srgbClr val="F96167"/>
                </a:solidFill>
                <a:latin typeface="Calibri"/>
              </a:defRPr>
            </a:pPr>
            <a:r>
              <a:t>RESOURCES</a:t>
            </a:r>
          </a:p>
        </p:txBody>
      </p:sp>
      <p:sp>
        <p:nvSpPr>
          <p:cNvPr id="9" name="TextBox 8"/>
          <p:cNvSpPr txBox="1"/>
          <p:nvPr/>
        </p:nvSpPr>
        <p:spPr>
          <a:xfrm>
            <a:off x="914400" y="3749040"/>
            <a:ext cx="4572000" cy="457200"/>
          </a:xfrm>
          <a:prstGeom prst="rect">
            <a:avLst/>
          </a:prstGeom>
          <a:noFill/>
        </p:spPr>
        <p:txBody>
          <a:bodyPr wrap="square">
            <a:spAutoFit/>
          </a:bodyPr>
          <a:lstStyle/>
          <a:p>
            <a:pPr algn="l">
              <a:defRPr sz="1600" b="0">
                <a:solidFill>
                  <a:srgbClr val="FFFFFF"/>
                </a:solidFill>
                <a:latin typeface="Calibri"/>
              </a:defRPr>
            </a:pPr>
            <a:r>
              <a:t>Application-controlled data the AI can read</a:t>
            </a:r>
          </a:p>
        </p:txBody>
      </p:sp>
      <p:sp>
        <p:nvSpPr>
          <p:cNvPr id="10" name="TextBox 9"/>
          <p:cNvSpPr txBox="1"/>
          <p:nvPr/>
        </p:nvSpPr>
        <p:spPr>
          <a:xfrm>
            <a:off x="6400800" y="3474720"/>
            <a:ext cx="4572000" cy="731520"/>
          </a:xfrm>
          <a:prstGeom prst="rect">
            <a:avLst/>
          </a:prstGeom>
          <a:noFill/>
        </p:spPr>
        <p:txBody>
          <a:bodyPr wrap="square">
            <a:spAutoFit/>
          </a:bodyPr>
          <a:lstStyle/>
          <a:p>
            <a:pPr algn="l">
              <a:defRPr sz="1400" b="0">
                <a:solidFill>
                  <a:srgbClr val="CADCFC"/>
                </a:solidFill>
                <a:latin typeface="Consolas"/>
              </a:defRPr>
            </a:pPr>
            <a:r>
              <a:t>memory://stats, file://config.json</a:t>
            </a:r>
          </a:p>
        </p:txBody>
      </p:sp>
      <p:sp>
        <p:nvSpPr>
          <p:cNvPr id="11" name="Rounded Rectangle 10"/>
          <p:cNvSpPr/>
          <p:nvPr/>
        </p:nvSpPr>
        <p:spPr>
          <a:xfrm>
            <a:off x="685800" y="4846320"/>
            <a:ext cx="10515600" cy="155448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914400" y="5029200"/>
            <a:ext cx="2743200" cy="457200"/>
          </a:xfrm>
          <a:prstGeom prst="rect">
            <a:avLst/>
          </a:prstGeom>
          <a:noFill/>
        </p:spPr>
        <p:txBody>
          <a:bodyPr wrap="square">
            <a:spAutoFit/>
          </a:bodyPr>
          <a:lstStyle/>
          <a:p>
            <a:pPr algn="l">
              <a:defRPr sz="2000" b="1">
                <a:solidFill>
                  <a:srgbClr val="CADCFC"/>
                </a:solidFill>
                <a:latin typeface="Calibri"/>
              </a:defRPr>
            </a:pPr>
            <a:r>
              <a:t>PROMPTS</a:t>
            </a:r>
          </a:p>
        </p:txBody>
      </p:sp>
      <p:sp>
        <p:nvSpPr>
          <p:cNvPr id="13" name="TextBox 12"/>
          <p:cNvSpPr txBox="1"/>
          <p:nvPr/>
        </p:nvSpPr>
        <p:spPr>
          <a:xfrm>
            <a:off x="914400" y="5486400"/>
            <a:ext cx="4572000" cy="457200"/>
          </a:xfrm>
          <a:prstGeom prst="rect">
            <a:avLst/>
          </a:prstGeom>
          <a:noFill/>
        </p:spPr>
        <p:txBody>
          <a:bodyPr wrap="square">
            <a:spAutoFit/>
          </a:bodyPr>
          <a:lstStyle/>
          <a:p>
            <a:pPr algn="l">
              <a:defRPr sz="1600" b="0">
                <a:solidFill>
                  <a:srgbClr val="FFFFFF"/>
                </a:solidFill>
                <a:latin typeface="Calibri"/>
              </a:defRPr>
            </a:pPr>
            <a:r>
              <a:t>User-controlled templates for common workflows</a:t>
            </a:r>
          </a:p>
        </p:txBody>
      </p:sp>
      <p:sp>
        <p:nvSpPr>
          <p:cNvPr id="14" name="TextBox 13"/>
          <p:cNvSpPr txBox="1"/>
          <p:nvPr/>
        </p:nvSpPr>
        <p:spPr>
          <a:xfrm>
            <a:off x="6400800" y="5212080"/>
            <a:ext cx="4572000" cy="731520"/>
          </a:xfrm>
          <a:prstGeom prst="rect">
            <a:avLst/>
          </a:prstGeom>
          <a:noFill/>
        </p:spPr>
        <p:txBody>
          <a:bodyPr wrap="square">
            <a:spAutoFit/>
          </a:bodyPr>
          <a:lstStyle/>
          <a:p>
            <a:pPr algn="l">
              <a:defRPr sz="1400" b="0">
                <a:solidFill>
                  <a:srgbClr val="CADCFC"/>
                </a:solidFill>
                <a:latin typeface="Consolas"/>
              </a:defRPr>
            </a:pPr>
            <a:r>
              <a:t>/summarize, /remember, /context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MCP Transport Mechanisms</a:t>
            </a:r>
          </a:p>
        </p:txBody>
      </p:sp>
      <p:sp>
        <p:nvSpPr>
          <p:cNvPr id="3" name="TextBox 2"/>
          <p:cNvSpPr txBox="1"/>
          <p:nvPr/>
        </p:nvSpPr>
        <p:spPr>
          <a:xfrm>
            <a:off x="685800" y="1371600"/>
            <a:ext cx="5029200" cy="457200"/>
          </a:xfrm>
          <a:prstGeom prst="rect">
            <a:avLst/>
          </a:prstGeom>
          <a:noFill/>
        </p:spPr>
        <p:txBody>
          <a:bodyPr wrap="square">
            <a:spAutoFit/>
          </a:bodyPr>
          <a:lstStyle/>
          <a:p>
            <a:pPr algn="l">
              <a:defRPr sz="2200" b="1">
                <a:solidFill>
                  <a:srgbClr val="02C39A"/>
                </a:solidFill>
                <a:latin typeface="Calibri"/>
              </a:defRPr>
            </a:pPr>
            <a:r>
              <a:t>Local (stdio)</a:t>
            </a:r>
          </a:p>
        </p:txBody>
      </p:sp>
      <p:sp>
        <p:nvSpPr>
          <p:cNvPr id="4" name="TextBox 3"/>
          <p:cNvSpPr txBox="1"/>
          <p:nvPr/>
        </p:nvSpPr>
        <p:spPr>
          <a:xfrm>
            <a:off x="685800" y="1920240"/>
            <a:ext cx="5029200" cy="4114800"/>
          </a:xfrm>
          <a:prstGeom prst="rect">
            <a:avLst/>
          </a:prstGeom>
          <a:noFill/>
        </p:spPr>
        <p:txBody>
          <a:bodyPr wrap="square">
            <a:spAutoFit/>
          </a:bodyPr>
          <a:lstStyle/>
          <a:p>
            <a:pPr>
              <a:spcAft>
                <a:spcPts val="800"/>
              </a:spcAft>
              <a:defRPr sz="1600">
                <a:solidFill>
                  <a:srgbClr val="FFFFFF"/>
                </a:solidFill>
                <a:latin typeface="Calibri"/>
              </a:defRPr>
            </a:pPr>
            <a:r>
              <a:t>• Process spawned by client</a:t>
            </a:r>
          </a:p>
          <a:p>
            <a:pPr>
              <a:spcAft>
                <a:spcPts val="800"/>
              </a:spcAft>
              <a:defRPr sz="1600">
                <a:solidFill>
                  <a:srgbClr val="FFFFFF"/>
                </a:solidFill>
                <a:latin typeface="Calibri"/>
              </a:defRPr>
            </a:pPr>
            <a:r>
              <a:t>• Communication via stdin/stdout</a:t>
            </a:r>
          </a:p>
          <a:p>
            <a:pPr>
              <a:spcAft>
                <a:spcPts val="800"/>
              </a:spcAft>
              <a:defRPr sz="1600">
                <a:solidFill>
                  <a:srgbClr val="FFFFFF"/>
                </a:solidFill>
                <a:latin typeface="Calibri"/>
              </a:defRPr>
            </a:pPr>
            <a:r>
              <a:t>• Zero network latency</a:t>
            </a:r>
          </a:p>
          <a:p>
            <a:pPr>
              <a:spcAft>
                <a:spcPts val="800"/>
              </a:spcAft>
              <a:defRPr sz="1600">
                <a:solidFill>
                  <a:srgbClr val="FFFFFF"/>
                </a:solidFill>
                <a:latin typeface="Calibri"/>
              </a:defRPr>
            </a:pPr>
            <a:r>
              <a:t>• Excellent security (sandboxed)</a:t>
            </a:r>
          </a:p>
          <a:p>
            <a:pPr>
              <a:spcAft>
                <a:spcPts val="800"/>
              </a:spcAft>
              <a:defRPr sz="1600">
                <a:solidFill>
                  <a:srgbClr val="FFFFFF"/>
                </a:solidFill>
                <a:latin typeface="Calibri"/>
              </a:defRPr>
            </a:pPr>
            <a:r>
              <a:t>• Best for: dev tools, local memory</a:t>
            </a:r>
          </a:p>
        </p:txBody>
      </p:sp>
      <p:sp>
        <p:nvSpPr>
          <p:cNvPr id="5" name="TextBox 4"/>
          <p:cNvSpPr txBox="1"/>
          <p:nvPr/>
        </p:nvSpPr>
        <p:spPr>
          <a:xfrm>
            <a:off x="6400800" y="1371600"/>
            <a:ext cx="5029200" cy="457200"/>
          </a:xfrm>
          <a:prstGeom prst="rect">
            <a:avLst/>
          </a:prstGeom>
          <a:noFill/>
        </p:spPr>
        <p:txBody>
          <a:bodyPr wrap="square">
            <a:spAutoFit/>
          </a:bodyPr>
          <a:lstStyle/>
          <a:p>
            <a:pPr algn="l">
              <a:defRPr sz="2200" b="1">
                <a:solidFill>
                  <a:srgbClr val="F96167"/>
                </a:solidFill>
                <a:latin typeface="Calibri"/>
              </a:defRPr>
            </a:pPr>
            <a:r>
              <a:t>Remote (HTTP+SSE)</a:t>
            </a:r>
          </a:p>
        </p:txBody>
      </p:sp>
      <p:sp>
        <p:nvSpPr>
          <p:cNvPr id="6" name="TextBox 5"/>
          <p:cNvSpPr txBox="1"/>
          <p:nvPr/>
        </p:nvSpPr>
        <p:spPr>
          <a:xfrm>
            <a:off x="6400800" y="1920240"/>
            <a:ext cx="5029200" cy="4114800"/>
          </a:xfrm>
          <a:prstGeom prst="rect">
            <a:avLst/>
          </a:prstGeom>
          <a:noFill/>
        </p:spPr>
        <p:txBody>
          <a:bodyPr wrap="square">
            <a:spAutoFit/>
          </a:bodyPr>
          <a:lstStyle/>
          <a:p>
            <a:pPr>
              <a:spcAft>
                <a:spcPts val="800"/>
              </a:spcAft>
              <a:defRPr sz="1600">
                <a:solidFill>
                  <a:srgbClr val="FFFFFF"/>
                </a:solidFill>
                <a:latin typeface="Calibri"/>
              </a:defRPr>
            </a:pPr>
            <a:r>
              <a:t>• Server running anywhere</a:t>
            </a:r>
          </a:p>
          <a:p>
            <a:pPr>
              <a:spcAft>
                <a:spcPts val="800"/>
              </a:spcAft>
              <a:defRPr sz="1600">
                <a:solidFill>
                  <a:srgbClr val="FFFFFF"/>
                </a:solidFill>
                <a:latin typeface="Calibri"/>
              </a:defRPr>
            </a:pPr>
            <a:r>
              <a:t>• SSE for server → client streaming</a:t>
            </a:r>
          </a:p>
          <a:p>
            <a:pPr>
              <a:spcAft>
                <a:spcPts val="800"/>
              </a:spcAft>
              <a:defRPr sz="1600">
                <a:solidFill>
                  <a:srgbClr val="FFFFFF"/>
                </a:solidFill>
                <a:latin typeface="Calibri"/>
              </a:defRPr>
            </a:pPr>
            <a:r>
              <a:t>• POST for client → server calls</a:t>
            </a:r>
          </a:p>
          <a:p>
            <a:pPr>
              <a:spcAft>
                <a:spcPts val="800"/>
              </a:spcAft>
              <a:defRPr sz="1600">
                <a:solidFill>
                  <a:srgbClr val="FFFFFF"/>
                </a:solidFill>
                <a:latin typeface="Calibri"/>
              </a:defRPr>
            </a:pPr>
            <a:r>
              <a:t>• Requires TLS in production</a:t>
            </a:r>
          </a:p>
          <a:p>
            <a:pPr>
              <a:spcAft>
                <a:spcPts val="800"/>
              </a:spcAft>
              <a:defRPr sz="1600">
                <a:solidFill>
                  <a:srgbClr val="FFFFFF"/>
                </a:solidFill>
                <a:latin typeface="Calibri"/>
              </a:defRPr>
            </a:pPr>
            <a:r>
              <a:t>• Best for: shared memory, teams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FastMCP: Python-First MCP Development</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The Flask/FastAPI of MCP development</a:t>
            </a:r>
          </a:p>
          <a:p>
            <a:pPr>
              <a:spcAft>
                <a:spcPts val="800"/>
              </a:spcAft>
              <a:defRPr sz="1800">
                <a:solidFill>
                  <a:srgbClr val="FFFFFF"/>
                </a:solidFill>
                <a:latin typeface="Calibri"/>
              </a:defRPr>
            </a:pPr>
            <a:r>
              <a:t>• Pythonic decorators for tools, resources, prompts</a:t>
            </a:r>
          </a:p>
          <a:p>
            <a:pPr>
              <a:spcAft>
                <a:spcPts val="800"/>
              </a:spcAft>
              <a:defRPr sz="1800">
                <a:solidFill>
                  <a:srgbClr val="FFFFFF"/>
                </a:solidFill>
                <a:latin typeface="Calibri"/>
              </a:defRPr>
            </a:pPr>
            <a:r>
              <a:t>• Built-in Pydantic validation with automatic schema generation</a:t>
            </a:r>
          </a:p>
          <a:p>
            <a:pPr>
              <a:spcAft>
                <a:spcPts val="800"/>
              </a:spcAft>
              <a:defRPr sz="1800">
                <a:solidFill>
                  <a:srgbClr val="FFFFFF"/>
                </a:solidFill>
                <a:latin typeface="Calibri"/>
              </a:defRPr>
            </a:pPr>
            <a:r>
              <a:t>• Development server with hot reload included</a:t>
            </a:r>
          </a:p>
          <a:p>
            <a:pPr>
              <a:spcAft>
                <a:spcPts val="800"/>
              </a:spcAft>
              <a:defRPr sz="1800">
                <a:solidFill>
                  <a:srgbClr val="FFFFFF"/>
                </a:solidFill>
                <a:latin typeface="Calibri"/>
              </a:defRPr>
            </a:pPr>
            <a:r>
              <a:t>• Type hints become JSON Schema automatically</a:t>
            </a:r>
          </a:p>
          <a:p>
            <a:pPr>
              <a:spcAft>
                <a:spcPts val="800"/>
              </a:spcAft>
              <a:defRPr sz="1800">
                <a:solidFill>
                  <a:srgbClr val="FFFFFF"/>
                </a:solidFill>
                <a:latin typeface="Calibri"/>
              </a:defRPr>
            </a:pPr>
            <a:r>
              <a:t>• From idea to working MCP server in 5 minutes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Your First FastMCP Server</a:t>
            </a:r>
          </a:p>
        </p:txBody>
      </p:sp>
      <p:sp>
        <p:nvSpPr>
          <p:cNvPr id="3" name="Rounded Rectangle 2"/>
          <p:cNvSpPr/>
          <p:nvPr/>
        </p:nvSpPr>
        <p:spPr>
          <a:xfrm>
            <a:off x="685800" y="914400"/>
            <a:ext cx="10515600" cy="5486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5029200"/>
          </a:xfrm>
          <a:prstGeom prst="rect">
            <a:avLst/>
          </a:prstGeom>
          <a:noFill/>
        </p:spPr>
        <p:txBody>
          <a:bodyPr wrap="square">
            <a:spAutoFit/>
          </a:bodyPr>
          <a:lstStyle/>
          <a:p>
            <a:pPr algn="l">
              <a:defRPr sz="1400" b="0">
                <a:solidFill>
                  <a:srgbClr val="CADCFC"/>
                </a:solidFill>
                <a:latin typeface="Consolas"/>
              </a:defRPr>
            </a:pPr>
            <a:r>
              <a:t>from fastmcp import FastMCP</a:t>
            </a:r>
            <a:br/>
            <a:r>
              <a:t>from pydantic import BaseModel, Field</a:t>
            </a:r>
            <a:br/>
            <a:br/>
            <a:r>
              <a:t>mcp = FastMCP("memory-server")</a:t>
            </a:r>
            <a:br/>
            <a:br/>
            <a:r>
              <a:t>class MemoryInput(BaseModel):</a:t>
            </a:r>
            <a:br/>
            <a:r>
              <a:t>    content: str = Field(..., description="Content to remember")</a:t>
            </a:r>
            <a:br/>
            <a:r>
              <a:t>    importance: int = Field(default=5, ge=1, le=10)</a:t>
            </a:r>
            <a:br/>
            <a:br/>
            <a:r>
              <a:t>@mcp.tool()</a:t>
            </a:r>
            <a:br/>
            <a:r>
              <a:t>async def store_memory(params: MemoryInput) -&gt; str:</a:t>
            </a:r>
            <a:br/>
            <a:r>
              <a:t>    """Store information for later retrieval."""</a:t>
            </a:r>
            <a:br/>
            <a:r>
              <a:t>    memory_id = save_to_store(params.content, params.importance)</a:t>
            </a:r>
            <a:br/>
            <a:r>
              <a:t>    return f"Stored as {memory_id}"</a:t>
            </a:r>
            <a:br/>
            <a:br/>
            <a:r>
              <a:t>@mcp.resource("memory://stats")</a:t>
            </a:r>
            <a:br/>
            <a:r>
              <a:t>async def get_stats() -&gt; str:</a:t>
            </a:r>
            <a:br/>
            <a:r>
              <a:t>    """Memory system statistics."""</a:t>
            </a:r>
            <a:br/>
            <a:r>
              <a:t>    return json.dumps({"total": count_memories()})</a:t>
            </a:r>
            <a:br/>
            <a:br/>
            <a:r>
              <a:t>if __name__ == "__main__":</a:t>
            </a:r>
            <a:br/>
            <a:r>
              <a:t>    mcp.run()  # That's it!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MCP Tool Annotations (2025 Spec)</a:t>
            </a:r>
          </a:p>
        </p:txBody>
      </p:sp>
      <p:sp>
        <p:nvSpPr>
          <p:cNvPr id="3" name="Rounded Rectangle 2"/>
          <p:cNvSpPr/>
          <p:nvPr/>
        </p:nvSpPr>
        <p:spPr>
          <a:xfrm>
            <a:off x="685800" y="914400"/>
            <a:ext cx="10515600" cy="530352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4846320"/>
          </a:xfrm>
          <a:prstGeom prst="rect">
            <a:avLst/>
          </a:prstGeom>
          <a:noFill/>
        </p:spPr>
        <p:txBody>
          <a:bodyPr wrap="square">
            <a:spAutoFit/>
          </a:bodyPr>
          <a:lstStyle/>
          <a:p>
            <a:pPr algn="l">
              <a:defRPr sz="1400" b="0">
                <a:solidFill>
                  <a:srgbClr val="CADCFC"/>
                </a:solidFill>
                <a:latin typeface="Consolas"/>
              </a:defRPr>
            </a:pPr>
            <a:r>
              <a:t>@mcp.tool(</a:t>
            </a:r>
            <a:br/>
            <a:r>
              <a:t>    name="store_memory",</a:t>
            </a:r>
            <a:br/>
            <a:r>
              <a:t>    annotations={</a:t>
            </a:r>
            <a:br/>
            <a:r>
              <a:t>        "title": "Store Memory",       # Human-readable name</a:t>
            </a:r>
            <a:br/>
            <a:r>
              <a:t>        "readOnlyHint": False,         # Modifies state</a:t>
            </a:r>
            <a:br/>
            <a:r>
              <a:t>        "destructiveHint": False,      # Not dangerous</a:t>
            </a:r>
            <a:br/>
            <a:r>
              <a:t>        "idempotentHint": False,       # Not safe to retry</a:t>
            </a:r>
            <a:br/>
            <a:r>
              <a:t>        "openWorldHint": True,         # Accesses external systems</a:t>
            </a:r>
            <a:br/>
            <a:r>
              <a:t>    }</a:t>
            </a:r>
            <a:br/>
            <a:r>
              <a:t>)</a:t>
            </a:r>
            <a:br/>
            <a:r>
              <a:t>async def store_memory(params: MemoryInput) -&gt; str:</a:t>
            </a:r>
            <a:br/>
            <a:r>
              <a:t>    """Store information for future retrieval.</a:t>
            </a:r>
            <a:br/>
            <a:br/>
            <a:r>
              <a:t>    Use this tool to save important facts, user preferences,</a:t>
            </a:r>
            <a:br/>
            <a:r>
              <a:t>    decisions, or any content that should persist across sessions.</a:t>
            </a:r>
            <a:br/>
            <a:r>
              <a:t>    """</a:t>
            </a:r>
            <a:br/>
            <a:r>
              <a:t>    # Implementation...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Testing with MCP Inspector</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Essential for development — don't skip this!</a:t>
            </a:r>
          </a:p>
          <a:p>
            <a:pPr>
              <a:spcAft>
                <a:spcPts val="800"/>
              </a:spcAft>
              <a:defRPr sz="1800">
                <a:solidFill>
                  <a:srgbClr val="FFFFFF"/>
                </a:solidFill>
                <a:latin typeface="Calibri"/>
              </a:defRPr>
            </a:pPr>
            <a:r>
              <a:t>• Visual tool for exploring and debugging MCP servers</a:t>
            </a:r>
          </a:p>
          <a:p>
            <a:pPr>
              <a:spcAft>
                <a:spcPts val="800"/>
              </a:spcAft>
              <a:defRPr sz="1800">
                <a:solidFill>
                  <a:srgbClr val="FFFFFF"/>
                </a:solidFill>
                <a:latin typeface="Calibri"/>
              </a:defRPr>
            </a:pPr>
            <a:r>
              <a:t>• Launch: npx @anthropic/mcp-inspector python server.py</a:t>
            </a:r>
          </a:p>
          <a:p>
            <a:pPr>
              <a:spcAft>
                <a:spcPts val="800"/>
              </a:spcAft>
              <a:defRPr sz="1800">
                <a:solidFill>
                  <a:srgbClr val="FFFFFF"/>
                </a:solidFill>
                <a:latin typeface="Calibri"/>
              </a:defRPr>
            </a:pPr>
            <a:r>
              <a:t>• See all tools, resources, prompts with their schemas</a:t>
            </a:r>
          </a:p>
          <a:p>
            <a:pPr>
              <a:spcAft>
                <a:spcPts val="800"/>
              </a:spcAft>
              <a:defRPr sz="1800">
                <a:solidFill>
                  <a:srgbClr val="FFFFFF"/>
                </a:solidFill>
                <a:latin typeface="Calibri"/>
              </a:defRPr>
            </a:pPr>
            <a:r>
              <a:t>• Test tool calls interactively with live results</a:t>
            </a:r>
          </a:p>
          <a:p>
            <a:pPr>
              <a:spcAft>
                <a:spcPts val="800"/>
              </a:spcAft>
              <a:defRPr sz="1800">
                <a:solidFill>
                  <a:srgbClr val="FFFFFF"/>
                </a:solidFill>
                <a:latin typeface="Calibri"/>
              </a:defRPr>
            </a:pPr>
            <a:r>
              <a:t>• Inspect raw JSON-RPC messages for debugging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Hello World with Node.js</a:t>
            </a:r>
          </a:p>
        </p:txBody>
      </p:sp>
      <p:sp>
        <p:nvSpPr>
          <p:cNvPr id="3" name="Rounded Rectangle 2"/>
          <p:cNvSpPr/>
          <p:nvPr/>
        </p:nvSpPr>
        <p:spPr>
          <a:xfrm>
            <a:off x="685800" y="914400"/>
            <a:ext cx="10515600" cy="5486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5029200"/>
          </a:xfrm>
          <a:prstGeom prst="rect">
            <a:avLst/>
          </a:prstGeom>
          <a:noFill/>
        </p:spPr>
        <p:txBody>
          <a:bodyPr wrap="square">
            <a:spAutoFit/>
          </a:bodyPr>
          <a:lstStyle/>
          <a:p>
            <a:pPr algn="l">
              <a:defRPr sz="1400" b="0">
                <a:solidFill>
                  <a:srgbClr val="CADCFC"/>
                </a:solidFill>
                <a:latin typeface="Consolas"/>
              </a:defRPr>
            </a:pPr>
            <a:r>
              <a:t>// server.js</a:t>
            </a:r>
            <a:br/>
            <a:r>
              <a:t>import { Server } from "@modelcontextprotocol/sdk/server/index.js";</a:t>
            </a:r>
            <a:br/>
            <a:r>
              <a:t>import { StdioServerTransport } from "@modelcontextprotocol/sdk/server/stdio.js";</a:t>
            </a:r>
            <a:br/>
            <a:br/>
            <a:r>
              <a:t>const server = new Server(</a:t>
            </a:r>
            <a:br/>
            <a:r>
              <a:t>  { name: "hello-mcp", version: "1.0.0" },</a:t>
            </a:r>
            <a:br/>
            <a:r>
              <a:t>  { capabilities: { tools: {}, resources: {} } }</a:t>
            </a:r>
            <a:br/>
            <a:r>
              <a:t>);</a:t>
            </a:r>
            <a:br/>
            <a:br/>
            <a:r>
              <a:t>server.setRequestHandler("tools/list", async () =&gt; ({</a:t>
            </a:r>
            <a:br/>
            <a:r>
              <a:t>  tools: [{</a:t>
            </a:r>
            <a:br/>
            <a:r>
              <a:t>    name: "echo",</a:t>
            </a:r>
            <a:br/>
            <a:r>
              <a:t>    description: "Echoes back your message",</a:t>
            </a:r>
            <a:br/>
            <a:r>
              <a:t>    inputSchema: { type: "object", properties: {</a:t>
            </a:r>
            <a:br/>
            <a:r>
              <a:t>      message: { type: "string" } }, required: ["message"] }</a:t>
            </a:r>
            <a:br/>
            <a:r>
              <a:t>  }]</a:t>
            </a:r>
            <a:br/>
            <a:r>
              <a:t>}));</a:t>
            </a:r>
            <a:br/>
            <a:br/>
            <a:r>
              <a:t>server.setRequestHandler("tools/call", async (req) =&gt; ({</a:t>
            </a:r>
            <a:br/>
            <a:r>
              <a:t>  content: [{ type: "text", text: \`Echo: \${req.params.arguments.message}\` }]</a:t>
            </a:r>
            <a:br/>
            <a:r>
              <a:t>}));</a:t>
            </a:r>
            <a:br/>
            <a:br/>
            <a:r>
              <a:t>const transport = new StdioServerTransport();</a:t>
            </a:r>
            <a:br/>
            <a:r>
              <a:t>await server.connect(transport);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Tim Warner</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Based in Nashville, TN, US</a:t>
            </a:r>
          </a:p>
          <a:p>
            <a:pPr>
              <a:spcAft>
                <a:spcPts val="800"/>
              </a:spcAft>
              <a:defRPr sz="1800">
                <a:solidFill>
                  <a:srgbClr val="FFFFFF"/>
                </a:solidFill>
                <a:latin typeface="Calibri"/>
              </a:defRPr>
            </a:pPr>
            <a:r>
              <a:t>• Microsoft tech specialist and trainer since 1997 (Windows NT 4.0)</a:t>
            </a:r>
          </a:p>
          <a:p>
            <a:pPr>
              <a:spcAft>
                <a:spcPts val="800"/>
              </a:spcAft>
              <a:defRPr sz="1800">
                <a:solidFill>
                  <a:srgbClr val="FFFFFF"/>
                </a:solidFill>
                <a:latin typeface="Calibri"/>
              </a:defRPr>
            </a:pPr>
            <a:r>
              <a:t>• Microsoft Certified Trainer (MCT)</a:t>
            </a:r>
          </a:p>
          <a:p>
            <a:pPr>
              <a:spcAft>
                <a:spcPts val="800"/>
              </a:spcAft>
              <a:defRPr sz="1800">
                <a:solidFill>
                  <a:srgbClr val="FFFFFF"/>
                </a:solidFill>
                <a:latin typeface="Calibri"/>
              </a:defRPr>
            </a:pPr>
            <a:r>
              <a:t>• Microsoft MVP in Azure AI &amp; Cloud/Datacenter Management</a:t>
            </a:r>
          </a:p>
          <a:p>
            <a:pPr>
              <a:spcAft>
                <a:spcPts val="800"/>
              </a:spcAft>
              <a:defRPr sz="1800">
                <a:solidFill>
                  <a:srgbClr val="FFFFFF"/>
                </a:solidFill>
                <a:latin typeface="Calibri"/>
              </a:defRPr>
            </a:pPr>
            <a:r>
              <a:t>• 200+ courses on Pluralsight, 1M+ learners</a:t>
            </a:r>
          </a:p>
          <a:p>
            <a:pPr>
              <a:spcAft>
                <a:spcPts val="800"/>
              </a:spcAft>
              <a:defRPr sz="1800">
                <a:solidFill>
                  <a:srgbClr val="FFFFFF"/>
                </a:solidFill>
                <a:latin typeface="Calibri"/>
              </a:defRPr>
            </a:pPr>
            <a:r>
              <a:t>• Contact: techtrainertim.com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286000"/>
            <a:ext cx="1828800" cy="914400"/>
          </a:xfrm>
          <a:prstGeom prst="rect">
            <a:avLst/>
          </a:prstGeom>
          <a:noFill/>
        </p:spPr>
        <p:txBody>
          <a:bodyPr wrap="square">
            <a:spAutoFit/>
          </a:bodyPr>
          <a:lstStyle/>
          <a:p>
            <a:pPr algn="l">
              <a:defRPr sz="2000" b="1">
                <a:solidFill>
                  <a:srgbClr val="F96167"/>
                </a:solidFill>
                <a:latin typeface="Arial Black"/>
              </a:defRPr>
            </a:pPr>
            <a:r>
              <a:t>SEGMENT 03</a:t>
            </a:r>
          </a:p>
        </p:txBody>
      </p:sp>
      <p:sp>
        <p:nvSpPr>
          <p:cNvPr id="3" name="TextBox 2"/>
          <p:cNvSpPr txBox="1"/>
          <p:nvPr/>
        </p:nvSpPr>
        <p:spPr>
          <a:xfrm>
            <a:off x="685800" y="2926080"/>
            <a:ext cx="10058400" cy="914400"/>
          </a:xfrm>
          <a:prstGeom prst="rect">
            <a:avLst/>
          </a:prstGeom>
          <a:noFill/>
        </p:spPr>
        <p:txBody>
          <a:bodyPr wrap="square">
            <a:spAutoFit/>
          </a:bodyPr>
          <a:lstStyle/>
          <a:p>
            <a:pPr algn="l">
              <a:defRPr sz="4400" b="1">
                <a:solidFill>
                  <a:srgbClr val="FFFFFF"/>
                </a:solidFill>
                <a:latin typeface="Arial Black"/>
              </a:defRPr>
            </a:pPr>
            <a:r>
              <a:t>Semantic Memory Stores</a:t>
            </a:r>
          </a:p>
        </p:txBody>
      </p:sp>
      <p:sp>
        <p:nvSpPr>
          <p:cNvPr id="4" name="TextBox 3"/>
          <p:cNvSpPr txBox="1"/>
          <p:nvPr/>
        </p:nvSpPr>
        <p:spPr>
          <a:xfrm>
            <a:off x="685800" y="4023360"/>
            <a:ext cx="10058400" cy="731520"/>
          </a:xfrm>
          <a:prstGeom prst="rect">
            <a:avLst/>
          </a:prstGeom>
          <a:noFill/>
        </p:spPr>
        <p:txBody>
          <a:bodyPr wrap="square">
            <a:spAutoFit/>
          </a:bodyPr>
          <a:lstStyle/>
          <a:p>
            <a:pPr algn="l">
              <a:defRPr sz="2800" b="0">
                <a:solidFill>
                  <a:srgbClr val="CADCFC"/>
                </a:solidFill>
                <a:latin typeface="Calibri"/>
              </a:defRPr>
            </a:pPr>
            <a:r>
              <a:t>From Prototype to Production-Scale Memory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The Memory Storage Spectrum</a:t>
            </a:r>
          </a:p>
        </p:txBody>
      </p:sp>
      <p:sp>
        <p:nvSpPr>
          <p:cNvPr id="3" name="TextBox 2"/>
          <p:cNvSpPr txBox="1"/>
          <p:nvPr/>
        </p:nvSpPr>
        <p:spPr>
          <a:xfrm>
            <a:off x="685800" y="1097280"/>
            <a:ext cx="10515600" cy="365760"/>
          </a:xfrm>
          <a:prstGeom prst="rect">
            <a:avLst/>
          </a:prstGeom>
          <a:noFill/>
        </p:spPr>
        <p:txBody>
          <a:bodyPr wrap="square">
            <a:spAutoFit/>
          </a:bodyPr>
          <a:lstStyle/>
          <a:p>
            <a:pPr algn="l">
              <a:defRPr sz="1800" b="0">
                <a:solidFill>
                  <a:srgbClr val="CADCFC"/>
                </a:solidFill>
                <a:latin typeface="Calibri"/>
              </a:defRPr>
            </a:pPr>
            <a:r>
              <a:t>Start simple, scale when needed</a:t>
            </a:r>
          </a:p>
        </p:txBody>
      </p:sp>
      <p:sp>
        <p:nvSpPr>
          <p:cNvPr id="4" name="Rounded Rectangle 3"/>
          <p:cNvSpPr/>
          <p:nvPr/>
        </p:nvSpPr>
        <p:spPr>
          <a:xfrm>
            <a:off x="685800" y="1828800"/>
            <a:ext cx="2651760" cy="41148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822960" y="2011680"/>
            <a:ext cx="2377440" cy="548640"/>
          </a:xfrm>
          <a:prstGeom prst="rect">
            <a:avLst/>
          </a:prstGeom>
          <a:noFill/>
        </p:spPr>
        <p:txBody>
          <a:bodyPr wrap="square">
            <a:spAutoFit/>
          </a:bodyPr>
          <a:lstStyle/>
          <a:p>
            <a:pPr algn="ctr">
              <a:defRPr sz="1800" b="1">
                <a:solidFill>
                  <a:srgbClr val="02C39A"/>
                </a:solidFill>
                <a:latin typeface="Calibri"/>
              </a:defRPr>
            </a:pPr>
            <a:r>
              <a:t>JSON File</a:t>
            </a:r>
          </a:p>
        </p:txBody>
      </p:sp>
      <p:sp>
        <p:nvSpPr>
          <p:cNvPr id="6" name="TextBox 5"/>
          <p:cNvSpPr txBox="1"/>
          <p:nvPr/>
        </p:nvSpPr>
        <p:spPr>
          <a:xfrm>
            <a:off x="822960" y="2651760"/>
            <a:ext cx="2377440" cy="3017520"/>
          </a:xfrm>
          <a:prstGeom prst="rect">
            <a:avLst/>
          </a:prstGeom>
          <a:noFill/>
        </p:spPr>
        <p:txBody>
          <a:bodyPr wrap="square">
            <a:spAutoFit/>
          </a:bodyPr>
          <a:lstStyle/>
          <a:p>
            <a:pPr algn="ctr">
              <a:defRPr sz="1400" b="0">
                <a:solidFill>
                  <a:srgbClr val="FFFFFF"/>
                </a:solidFill>
                <a:latin typeface="Calibri"/>
              </a:defRPr>
            </a:pPr>
            <a:r>
              <a:t>Zero dependencies, instant setup</a:t>
            </a:r>
            <a:br/>
            <a:r>
              <a:t>Perfect for &lt;1000 memories</a:t>
            </a:r>
          </a:p>
        </p:txBody>
      </p:sp>
      <p:sp>
        <p:nvSpPr>
          <p:cNvPr id="7" name="Rounded Rectangle 6"/>
          <p:cNvSpPr/>
          <p:nvPr/>
        </p:nvSpPr>
        <p:spPr>
          <a:xfrm>
            <a:off x="3566160" y="1828800"/>
            <a:ext cx="2651760" cy="41148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3703320" y="2011680"/>
            <a:ext cx="2377440" cy="548640"/>
          </a:xfrm>
          <a:prstGeom prst="rect">
            <a:avLst/>
          </a:prstGeom>
          <a:noFill/>
        </p:spPr>
        <p:txBody>
          <a:bodyPr wrap="square">
            <a:spAutoFit/>
          </a:bodyPr>
          <a:lstStyle/>
          <a:p>
            <a:pPr algn="ctr">
              <a:defRPr sz="1800" b="1">
                <a:solidFill>
                  <a:srgbClr val="F96167"/>
                </a:solidFill>
                <a:latin typeface="Calibri"/>
              </a:defRPr>
            </a:pPr>
            <a:r>
              <a:t>SQLite + NetworkX</a:t>
            </a:r>
          </a:p>
        </p:txBody>
      </p:sp>
      <p:sp>
        <p:nvSpPr>
          <p:cNvPr id="9" name="TextBox 8"/>
          <p:cNvSpPr txBox="1"/>
          <p:nvPr/>
        </p:nvSpPr>
        <p:spPr>
          <a:xfrm>
            <a:off x="3703320" y="2651760"/>
            <a:ext cx="2377440" cy="3017520"/>
          </a:xfrm>
          <a:prstGeom prst="rect">
            <a:avLst/>
          </a:prstGeom>
          <a:noFill/>
        </p:spPr>
        <p:txBody>
          <a:bodyPr wrap="square">
            <a:spAutoFit/>
          </a:bodyPr>
          <a:lstStyle/>
          <a:p>
            <a:pPr algn="ctr">
              <a:defRPr sz="1400" b="0">
                <a:solidFill>
                  <a:srgbClr val="FFFFFF"/>
                </a:solidFill>
                <a:latin typeface="Calibri"/>
              </a:defRPr>
            </a:pPr>
            <a:r>
              <a:t>Structured queries + graph algos</a:t>
            </a:r>
            <a:br/>
            <a:r>
              <a:t>Knowledge Graph with triplet store</a:t>
            </a:r>
          </a:p>
        </p:txBody>
      </p:sp>
      <p:sp>
        <p:nvSpPr>
          <p:cNvPr id="10" name="Rounded Rectangle 9"/>
          <p:cNvSpPr/>
          <p:nvPr/>
        </p:nvSpPr>
        <p:spPr>
          <a:xfrm>
            <a:off x="6446520" y="1828800"/>
            <a:ext cx="2651760" cy="41148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6583680" y="2011680"/>
            <a:ext cx="2377440" cy="548640"/>
          </a:xfrm>
          <a:prstGeom prst="rect">
            <a:avLst/>
          </a:prstGeom>
          <a:noFill/>
        </p:spPr>
        <p:txBody>
          <a:bodyPr wrap="square">
            <a:spAutoFit/>
          </a:bodyPr>
          <a:lstStyle/>
          <a:p>
            <a:pPr algn="ctr">
              <a:defRPr sz="1800" b="1">
                <a:solidFill>
                  <a:srgbClr val="CADCFC"/>
                </a:solidFill>
                <a:latin typeface="Calibri"/>
              </a:defRPr>
            </a:pPr>
            <a:r>
              <a:t>ChromaDB</a:t>
            </a:r>
          </a:p>
        </p:txBody>
      </p:sp>
      <p:sp>
        <p:nvSpPr>
          <p:cNvPr id="12" name="TextBox 11"/>
          <p:cNvSpPr txBox="1"/>
          <p:nvPr/>
        </p:nvSpPr>
        <p:spPr>
          <a:xfrm>
            <a:off x="6583680" y="2651760"/>
            <a:ext cx="2377440" cy="3017520"/>
          </a:xfrm>
          <a:prstGeom prst="rect">
            <a:avLst/>
          </a:prstGeom>
          <a:noFill/>
        </p:spPr>
        <p:txBody>
          <a:bodyPr wrap="square">
            <a:spAutoFit/>
          </a:bodyPr>
          <a:lstStyle/>
          <a:p>
            <a:pPr algn="ctr">
              <a:defRPr sz="1400" b="0">
                <a:solidFill>
                  <a:srgbClr val="FFFFFF"/>
                </a:solidFill>
                <a:latin typeface="Calibri"/>
              </a:defRPr>
            </a:pPr>
            <a:r>
              <a:t>Vector embeddings, semantic search</a:t>
            </a:r>
            <a:br/>
            <a:r>
              <a:t>Best for dev/test with similarity</a:t>
            </a:r>
          </a:p>
        </p:txBody>
      </p:sp>
      <p:sp>
        <p:nvSpPr>
          <p:cNvPr id="13" name="Rounded Rectangle 12"/>
          <p:cNvSpPr/>
          <p:nvPr/>
        </p:nvSpPr>
        <p:spPr>
          <a:xfrm>
            <a:off x="9326880" y="1828800"/>
            <a:ext cx="2651760" cy="4114800"/>
          </a:xfrm>
          <a:prstGeom prst="roundRect">
            <a:avLst/>
          </a:prstGeom>
          <a:solidFill>
            <a:srgbClr val="2A3A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9464040" y="2011680"/>
            <a:ext cx="2377440" cy="548640"/>
          </a:xfrm>
          <a:prstGeom prst="rect">
            <a:avLst/>
          </a:prstGeom>
          <a:noFill/>
        </p:spPr>
        <p:txBody>
          <a:bodyPr wrap="square">
            <a:spAutoFit/>
          </a:bodyPr>
          <a:lstStyle/>
          <a:p>
            <a:pPr algn="ctr">
              <a:defRPr sz="1800" b="1">
                <a:solidFill>
                  <a:srgbClr val="FFD700"/>
                </a:solidFill>
                <a:latin typeface="Calibri"/>
              </a:defRPr>
            </a:pPr>
            <a:r>
              <a:t>Azure AI Search</a:t>
            </a:r>
          </a:p>
        </p:txBody>
      </p:sp>
      <p:sp>
        <p:nvSpPr>
          <p:cNvPr id="15" name="TextBox 14"/>
          <p:cNvSpPr txBox="1"/>
          <p:nvPr/>
        </p:nvSpPr>
        <p:spPr>
          <a:xfrm>
            <a:off x="9464040" y="2651760"/>
            <a:ext cx="2377440" cy="3017520"/>
          </a:xfrm>
          <a:prstGeom prst="rect">
            <a:avLst/>
          </a:prstGeom>
          <a:noFill/>
        </p:spPr>
        <p:txBody>
          <a:bodyPr wrap="square">
            <a:spAutoFit/>
          </a:bodyPr>
          <a:lstStyle/>
          <a:p>
            <a:pPr algn="ctr">
              <a:defRPr sz="1400" b="0">
                <a:solidFill>
                  <a:srgbClr val="FFFFFF"/>
                </a:solidFill>
                <a:latin typeface="Calibri"/>
              </a:defRPr>
            </a:pPr>
            <a:r>
              <a:t>Enterprise vectors, managed infra</a:t>
            </a:r>
            <a:br/>
            <a:r>
              <a:t>Production scale with full text + semantic</a:t>
            </a:r>
          </a:p>
        </p:txBody>
      </p:sp>
      <p:sp>
        <p:nvSpPr>
          <p:cNvPr id="16" name="TextBox 15"/>
          <p:cNvSpPr txBox="1"/>
          <p:nvPr/>
        </p:nvSpPr>
        <p:spPr>
          <a:xfrm>
            <a:off x="685800" y="6126480"/>
            <a:ext cx="10515600" cy="365760"/>
          </a:xfrm>
          <a:prstGeom prst="rect">
            <a:avLst/>
          </a:prstGeom>
          <a:noFill/>
        </p:spPr>
        <p:txBody>
          <a:bodyPr wrap="square">
            <a:spAutoFit/>
          </a:bodyPr>
          <a:lstStyle/>
          <a:p>
            <a:pPr algn="ctr">
              <a:defRPr sz="1400" b="0">
                <a:solidFill>
                  <a:srgbClr val="E0E0E0"/>
                </a:solidFill>
                <a:latin typeface="Consolas"/>
              </a:defRPr>
            </a:pPr>
            <a:r>
              <a:t>Simple ←───────────────────────────────────────────────────────→ Powerful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JSON Memory Store</a:t>
            </a:r>
          </a:p>
        </p:txBody>
      </p:sp>
      <p:sp>
        <p:nvSpPr>
          <p:cNvPr id="3" name="Rounded Rectangle 2"/>
          <p:cNvSpPr/>
          <p:nvPr/>
        </p:nvSpPr>
        <p:spPr>
          <a:xfrm>
            <a:off x="685800" y="914400"/>
            <a:ext cx="10515600" cy="5486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5029200"/>
          </a:xfrm>
          <a:prstGeom prst="rect">
            <a:avLst/>
          </a:prstGeom>
          <a:noFill/>
        </p:spPr>
        <p:txBody>
          <a:bodyPr wrap="square">
            <a:spAutoFit/>
          </a:bodyPr>
          <a:lstStyle/>
          <a:p>
            <a:pPr algn="l">
              <a:defRPr sz="1400" b="0">
                <a:solidFill>
                  <a:srgbClr val="CADCFC"/>
                </a:solidFill>
                <a:latin typeface="Consolas"/>
              </a:defRPr>
            </a:pPr>
            <a:r>
              <a:t># app/adapters/json_store.py — Schematica's simplest backend</a:t>
            </a:r>
            <a:br/>
            <a:r>
              <a:t>class RawJsonStore(MemoryStore):</a:t>
            </a:r>
            <a:br/>
            <a:r>
              <a:t>    """Memory store backed by raw JSON files.</a:t>
            </a:r>
            <a:br/>
            <a:r>
              <a:t>    Semantic search falls back to keyword matching."""</a:t>
            </a:r>
            <a:br/>
            <a:br/>
            <a:r>
              <a:t>    def __init__(self, json_path: Optional[Path] = None):</a:t>
            </a:r>
            <a:br/>
            <a:r>
              <a:t>        self.json_path = json_path or settings.json_path</a:t>
            </a:r>
            <a:br/>
            <a:r>
              <a:t>        self._schematics: Dict[str, Schematic] = {}</a:t>
            </a:r>
            <a:br/>
            <a:r>
              <a:t>        self._hits: deque[RetrievalHit] = deque(maxlen=100)</a:t>
            </a:r>
            <a:br/>
            <a:r>
              <a:t>        self._load_schematics()</a:t>
            </a:r>
            <a:br/>
            <a:br/>
            <a:r>
              <a:t>    def _keyword_score(self, schematic: Schematic, query: str) -&gt; float:</a:t>
            </a:r>
            <a:br/>
            <a:r>
              <a:t>        """Simple keyword-based relevance score."""</a:t>
            </a:r>
            <a:br/>
            <a:r>
              <a:t>        query_lower = query.lower()</a:t>
            </a:r>
            <a:br/>
            <a:r>
              <a:t>        text = schematic.to_embed_text().lower()</a:t>
            </a:r>
            <a:br/>
            <a:r>
              <a:t>        matches = sum(1 for word in query_lower.split() if word in text)</a:t>
            </a:r>
            <a:br/>
            <a:r>
              <a:t>        phrase_bonus = 0.2 if query_lower in text else 0.0</a:t>
            </a:r>
            <a:br/>
            <a:r>
              <a:t>        return min(1.0, matches / max(len(query_lower.split()), 1) + phrase_bonus)</a:t>
            </a:r>
            <a:br/>
            <a:br/>
            <a:r>
              <a:t>    async def semantic_search(self, query: str, filters: dict = None,</a:t>
            </a:r>
            <a:br/>
            <a:r>
              <a:t>                              top_k: int = 5) -&gt; List[SearchResult]:</a:t>
            </a:r>
            <a:br/>
            <a:r>
              <a:t>        scored = [(s, self._keyword_score(s, query)) for s in self._schematics.values()]</a:t>
            </a:r>
            <a:br/>
            <a:r>
              <a:t>        scored = [(s, score) for s, score in scored if score &gt; 0]</a:t>
            </a:r>
            <a:br/>
            <a:r>
              <a:t>        scored.sort(key=lambda x: x[1], reverse=True)</a:t>
            </a:r>
            <a:br/>
            <a:r>
              <a:t>        return [SearchResult(schematic=s, score=score) for s, score in scored[:top_k]]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SQLite + NetworkX Knowledge Graph</a:t>
            </a:r>
          </a:p>
        </p:txBody>
      </p:sp>
      <p:sp>
        <p:nvSpPr>
          <p:cNvPr id="3" name="Rounded Rectangle 2"/>
          <p:cNvSpPr/>
          <p:nvPr/>
        </p:nvSpPr>
        <p:spPr>
          <a:xfrm>
            <a:off x="685800" y="914400"/>
            <a:ext cx="10515600" cy="5486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5029200"/>
          </a:xfrm>
          <a:prstGeom prst="rect">
            <a:avLst/>
          </a:prstGeom>
          <a:noFill/>
        </p:spPr>
        <p:txBody>
          <a:bodyPr wrap="square">
            <a:spAutoFit/>
          </a:bodyPr>
          <a:lstStyle/>
          <a:p>
            <a:pPr algn="l">
              <a:defRPr sz="1400" b="0">
                <a:solidFill>
                  <a:srgbClr val="CADCFC"/>
                </a:solidFill>
                <a:latin typeface="Consolas"/>
              </a:defRPr>
            </a:pPr>
            <a:r>
              <a:t># app/adapters/graph_store.py — Schematica's Knowledge Graph</a:t>
            </a:r>
            <a:br/>
            <a:r>
              <a:t>class GraphStore:</a:t>
            </a:r>
            <a:br/>
            <a:r>
              <a:t>    """SQLite-backed triplet store with NetworkX for graph algorithms."""</a:t>
            </a:r>
            <a:br/>
            <a:br/>
            <a:r>
              <a:t>    def __init__(self, db_path: Path = None):</a:t>
            </a:r>
            <a:br/>
            <a:r>
              <a:t>        self.db_path = db_path or Path("data/graph/knowledge.db")</a:t>
            </a:r>
            <a:br/>
            <a:r>
              <a:t>        self._local = threading.local()  # Thread-safe connections</a:t>
            </a:r>
            <a:br/>
            <a:r>
              <a:t>        self._graph: nx.DiGraph = nx.DiGraph()</a:t>
            </a:r>
            <a:br/>
            <a:r>
              <a:t>        self._init_db()</a:t>
            </a:r>
            <a:br/>
            <a:r>
              <a:t>        self._load_graph()  # Sync SQLite -&gt; NetworkX on startup</a:t>
            </a:r>
            <a:br/>
            <a:br/>
            <a:r>
              <a:t>    async def add_relationship(self, rel: Relationship) -&gt; bool:</a:t>
            </a:r>
            <a:br/>
            <a:r>
              <a:t>        """Add triplet to SQLite + NetworkX in one operation."""</a:t>
            </a:r>
            <a:br/>
            <a:r>
              <a:t>        with self._get_connection() as conn:</a:t>
            </a:r>
            <a:br/>
            <a:r>
              <a:t>            conn.execute("""INSERT OR IGNORE INTO triplets</a:t>
            </a:r>
            <a:br/>
            <a:r>
              <a:t>                (subject, predicate, object) VALUES (?, ?, ?)""",</a:t>
            </a:r>
            <a:br/>
            <a:r>
              <a:t>                (rel.subject, rel.predicate, rel.object))</a:t>
            </a:r>
            <a:br/>
            <a:r>
              <a:t>        self._graph.add_edge(rel.subject, rel.object, predicate=rel.predicate)</a:t>
            </a:r>
            <a:br/>
            <a:r>
              <a:t>        return True</a:t>
            </a:r>
            <a:br/>
            <a:br/>
            <a:r>
              <a:t>    async def get_neighbors(self, entity_id: str, direction="both") -&gt; list:</a:t>
            </a:r>
            <a:br/>
            <a:r>
              <a:t>        """1-hop traversal using NetworkX's fast graph ops."""</a:t>
            </a:r>
            <a:br/>
            <a:r>
              <a:t>        neighbors = set()</a:t>
            </a:r>
            <a:br/>
            <a:r>
              <a:t>        if direction in ("outgoing", "both"):</a:t>
            </a:r>
            <a:br/>
            <a:r>
              <a:t>            neighbors.update(self._graph.successors(entity_id))</a:t>
            </a:r>
            <a:br/>
            <a:r>
              <a:t>        if direction in ("incoming", "both"):</a:t>
            </a:r>
            <a:br/>
            <a:r>
              <a:t>            neighbors.update(self._graph.predecessors(entity_id))</a:t>
            </a:r>
            <a:br/>
            <a:r>
              <a:t>        return list(neighbors)</a:t>
            </a:r>
            <a:br/>
            <a:br/>
            <a:r>
              <a:t>    async def shortest_path(self, source: str, target: str) -&gt; list:</a:t>
            </a:r>
            <a:br/>
            <a:r>
              <a:t>        return nx.shortest_path(self._graph.to_undirected(), source, target)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Why Vector Search Matters</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Traditional search: 'find python' → exact keyword match</a:t>
            </a:r>
          </a:p>
          <a:p>
            <a:pPr>
              <a:spcAft>
                <a:spcPts val="800"/>
              </a:spcAft>
              <a:defRPr sz="1800">
                <a:solidFill>
                  <a:srgbClr val="FFFFFF"/>
                </a:solidFill>
                <a:latin typeface="Calibri"/>
              </a:defRPr>
            </a:pPr>
            <a:r>
              <a:t>• Vector search: 'find programming tips' → returns Python, JS, coding best practices</a:t>
            </a:r>
          </a:p>
          <a:p>
            <a:pPr>
              <a:spcAft>
                <a:spcPts val="800"/>
              </a:spcAft>
              <a:defRPr sz="1800">
                <a:solidFill>
                  <a:srgbClr val="FFFFFF"/>
                </a:solidFill>
                <a:latin typeface="Calibri"/>
              </a:defRPr>
            </a:pPr>
            <a:r>
              <a:t>• Embeddings convert text to high-dimensional vectors (768-3072 dimensions)</a:t>
            </a:r>
          </a:p>
          <a:p>
            <a:pPr>
              <a:spcAft>
                <a:spcPts val="800"/>
              </a:spcAft>
              <a:defRPr sz="1800">
                <a:solidFill>
                  <a:srgbClr val="FFFFFF"/>
                </a:solidFill>
                <a:latin typeface="Calibri"/>
              </a:defRPr>
            </a:pPr>
            <a:r>
              <a:t>• Similar meanings cluster together in vector space</a:t>
            </a:r>
          </a:p>
          <a:p>
            <a:pPr>
              <a:spcAft>
                <a:spcPts val="800"/>
              </a:spcAft>
              <a:defRPr sz="1800">
                <a:solidFill>
                  <a:srgbClr val="FFFFFF"/>
                </a:solidFill>
                <a:latin typeface="Calibri"/>
              </a:defRPr>
            </a:pPr>
            <a:r>
              <a:t>• Cosine similarity finds semantically related content, not just keywords</a:t>
            </a:r>
          </a:p>
          <a:p>
            <a:pPr>
              <a:spcAft>
                <a:spcPts val="800"/>
              </a:spcAft>
              <a:defRPr sz="1800">
                <a:solidFill>
                  <a:srgbClr val="FFFFFF"/>
                </a:solidFill>
                <a:latin typeface="Calibri"/>
              </a:defRPr>
            </a:pPr>
            <a:r>
              <a:t>• The leap from matching to understanding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ChromaDB Semantic Memory</a:t>
            </a:r>
          </a:p>
        </p:txBody>
      </p:sp>
      <p:sp>
        <p:nvSpPr>
          <p:cNvPr id="3" name="Rounded Rectangle 2"/>
          <p:cNvSpPr/>
          <p:nvPr/>
        </p:nvSpPr>
        <p:spPr>
          <a:xfrm>
            <a:off x="685800" y="914400"/>
            <a:ext cx="10515600" cy="5486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5029200"/>
          </a:xfrm>
          <a:prstGeom prst="rect">
            <a:avLst/>
          </a:prstGeom>
          <a:noFill/>
        </p:spPr>
        <p:txBody>
          <a:bodyPr wrap="square">
            <a:spAutoFit/>
          </a:bodyPr>
          <a:lstStyle/>
          <a:p>
            <a:pPr algn="l">
              <a:defRPr sz="1400" b="0">
                <a:solidFill>
                  <a:srgbClr val="CADCFC"/>
                </a:solidFill>
                <a:latin typeface="Consolas"/>
              </a:defRPr>
            </a:pPr>
            <a:r>
              <a:t># app/adapters/chroma_store.py — Schematica's vector layer</a:t>
            </a:r>
            <a:br/>
            <a:r>
              <a:t>class ChromaMemoryStore(MemoryStore):</a:t>
            </a:r>
            <a:br/>
            <a:r>
              <a:t>    """Chroma vectors with JSON as source of truth."""</a:t>
            </a:r>
            <a:br/>
            <a:br/>
            <a:r>
              <a:t>    def __init__(self, chroma_path: Path = None, json_path: Path = None):</a:t>
            </a:r>
            <a:br/>
            <a:r>
              <a:t>        self.chroma_path = chroma_path or settings.chroma_path</a:t>
            </a:r>
            <a:br/>
            <a:r>
              <a:t>        self.json_store = RawJsonStore(json_path)  # JSON = source of truth</a:t>
            </a:r>
            <a:br/>
            <a:r>
              <a:t>        self._collection = None</a:t>
            </a:r>
            <a:br/>
            <a:r>
              <a:t>        self._initialized = False</a:t>
            </a:r>
            <a:br/>
            <a:br/>
            <a:r>
              <a:t>    async def _ensure_initialized(self) -&gt; None:</a:t>
            </a:r>
            <a:br/>
            <a:r>
              <a:t>        if self._initialized: return</a:t>
            </a:r>
            <a:br/>
            <a:r>
              <a:t>        self._client = chromadb.PersistentClient(path=str(self.chroma_path))</a:t>
            </a:r>
            <a:br/>
            <a:r>
              <a:t>        self._collection = self._client.get_or_create_collection(</a:t>
            </a:r>
            <a:br/>
            <a:r>
              <a:t>            name="warnerco_schematics",</a:t>
            </a:r>
            <a:br/>
            <a:r>
              <a:t>            metadata={"description": "WARNERCO robot schematics embeddings"},</a:t>
            </a:r>
            <a:br/>
            <a:r>
              <a:t>        )</a:t>
            </a:r>
            <a:br/>
            <a:r>
              <a:t>        self._initialized = True</a:t>
            </a:r>
            <a:br/>
            <a:br/>
            <a:r>
              <a:t>    async def semantic_search(self, query: str, filters: dict = None,</a:t>
            </a:r>
            <a:br/>
            <a:r>
              <a:t>                              top_k: int = 5) -&gt; List[SearchResult]:</a:t>
            </a:r>
            <a:br/>
            <a:r>
              <a:t>        await self._ensure_initialized()</a:t>
            </a:r>
            <a:br/>
            <a:r>
              <a:t>        results = self._collection.query(</a:t>
            </a:r>
            <a:br/>
            <a:r>
              <a:t>            query_texts=[query], n_results=top_k,</a:t>
            </a:r>
            <a:br/>
            <a:r>
              <a:t>            include=["documents", "metadatas", "distances"],</a:t>
            </a:r>
            <a:br/>
            <a:r>
              <a:t>        )</a:t>
            </a:r>
            <a:br/>
            <a:r>
              <a:t>        # Convert L2 distance to similarity score</a:t>
            </a:r>
            <a:br/>
            <a:r>
              <a:t>        return [SearchResult(schematic=await self.json_store.get_schematic(id),</a:t>
            </a:r>
            <a:br/>
            <a:r>
              <a:t>                            score=max(0.0, 1.0 - (dist / 2.0)))</a:t>
            </a:r>
            <a:br/>
            <a:r>
              <a:t>                for id, dist in zip(results["ids"][0], results["distances"][0])]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Azure AI Search: Enterprise-Scale Memory</a:t>
            </a:r>
          </a:p>
        </p:txBody>
      </p:sp>
      <p:sp>
        <p:nvSpPr>
          <p:cNvPr id="3" name="Rounded Rectangle 2"/>
          <p:cNvSpPr/>
          <p:nvPr/>
        </p:nvSpPr>
        <p:spPr>
          <a:xfrm>
            <a:off x="685800" y="914400"/>
            <a:ext cx="10515600" cy="5486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5029200"/>
          </a:xfrm>
          <a:prstGeom prst="rect">
            <a:avLst/>
          </a:prstGeom>
          <a:noFill/>
        </p:spPr>
        <p:txBody>
          <a:bodyPr wrap="square">
            <a:spAutoFit/>
          </a:bodyPr>
          <a:lstStyle/>
          <a:p>
            <a:pPr algn="l">
              <a:defRPr sz="1400" b="0">
                <a:solidFill>
                  <a:srgbClr val="CADCFC"/>
                </a:solidFill>
                <a:latin typeface="Consolas"/>
              </a:defRPr>
            </a:pPr>
            <a:r>
              <a:t># app/adapters/azure_search_store.py — Schematica production backend</a:t>
            </a:r>
            <a:br/>
            <a:r>
              <a:t>class AzureAiSearchMemoryStore(MemoryStore):</a:t>
            </a:r>
            <a:br/>
            <a:r>
              <a:t>    """Azure AI Search with local JSON as source of truth."""</a:t>
            </a:r>
            <a:br/>
            <a:br/>
            <a:r>
              <a:t>    async def _ensure_initialized(self) -&gt; None:</a:t>
            </a:r>
            <a:br/>
            <a:r>
              <a:t>        from azure.core.credentials import AzureKeyCredential</a:t>
            </a:r>
            <a:br/>
            <a:r>
              <a:t>        from azure.search.documents import SearchClient</a:t>
            </a:r>
            <a:br/>
            <a:r>
              <a:t>        from azure.search.documents.indexes import SearchIndexClient</a:t>
            </a:r>
            <a:br/>
            <a:br/>
            <a:r>
              <a:t>        credential = AzureKeyCredential(settings.azure_search_key)</a:t>
            </a:r>
            <a:br/>
            <a:r>
              <a:t>        self._index_client = SearchIndexClient(</a:t>
            </a:r>
            <a:br/>
            <a:r>
              <a:t>            endpoint=settings.azure_search_endpoint, credential=credential)</a:t>
            </a:r>
            <a:br/>
            <a:r>
              <a:t>        await self._ensure_index()  # Auto-create schema from Pydantic model!</a:t>
            </a:r>
            <a:br/>
            <a:r>
              <a:t>        self._client = SearchClient(</a:t>
            </a:r>
            <a:br/>
            <a:r>
              <a:t>            endpoint=settings.azure_search_endpoint,</a:t>
            </a:r>
            <a:br/>
            <a:r>
              <a:t>            index_name=settings.azure_search_index, credential=credential)</a:t>
            </a:r>
            <a:br/>
            <a:br/>
            <a:r>
              <a:t>    async def semantic_search(self, query: str, filters: dict = None,</a:t>
            </a:r>
            <a:br/>
            <a:r>
              <a:t>                              top_k: int = 5) -&gt; List[SearchResult]:</a:t>
            </a:r>
            <a:br/>
            <a:r>
              <a:t>        # Build OData filter from dict</a:t>
            </a:r>
            <a:br/>
            <a:r>
              <a:t>        filter_expr = self._build_filter(filters) if filters else None</a:t>
            </a:r>
            <a:br/>
            <a:r>
              <a:t>        results = self._client.search(</a:t>
            </a:r>
            <a:br/>
            <a:r>
              <a:t>            search_text=query, filter=filter_expr,</a:t>
            </a:r>
            <a:br/>
            <a:r>
              <a:t>            top=top_k, include_total_count=True)</a:t>
            </a:r>
            <a:br/>
            <a:r>
              <a:t>        return [SearchResult(</a:t>
            </a:r>
            <a:br/>
            <a:r>
              <a:t>            schematic=await self.json_store.get_schematic(r["id"]),</a:t>
            </a:r>
            <a:br/>
            <a:r>
              <a:t>            score=r["@search.score"]) for r in results]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Unified Memory Interface</a:t>
            </a:r>
          </a:p>
        </p:txBody>
      </p:sp>
      <p:sp>
        <p:nvSpPr>
          <p:cNvPr id="3" name="Rounded Rectangle 2"/>
          <p:cNvSpPr/>
          <p:nvPr/>
        </p:nvSpPr>
        <p:spPr>
          <a:xfrm>
            <a:off x="685800" y="914400"/>
            <a:ext cx="10515600" cy="5486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5029200"/>
          </a:xfrm>
          <a:prstGeom prst="rect">
            <a:avLst/>
          </a:prstGeom>
          <a:noFill/>
        </p:spPr>
        <p:txBody>
          <a:bodyPr wrap="square">
            <a:spAutoFit/>
          </a:bodyPr>
          <a:lstStyle/>
          <a:p>
            <a:pPr algn="l">
              <a:defRPr sz="1400" b="0">
                <a:solidFill>
                  <a:srgbClr val="CADCFC"/>
                </a:solidFill>
                <a:latin typeface="Consolas"/>
              </a:defRPr>
            </a:pPr>
            <a:r>
              <a:t># app/adapters/factory.py — Thread-safe singleton pattern</a:t>
            </a:r>
            <a:br/>
            <a:r>
              <a:t>from app.config import MemoryBackend, settings</a:t>
            </a:r>
            <a:br/>
            <a:br/>
            <a:r>
              <a:t>_memory_store: Optional[MemoryStore] = None</a:t>
            </a:r>
            <a:br/>
            <a:r>
              <a:t>_memory_store_lock = threading.Lock()</a:t>
            </a:r>
            <a:br/>
            <a:br/>
            <a:r>
              <a:t>def get_memory_store() -&gt; MemoryStore:</a:t>
            </a:r>
            <a:br/>
            <a:r>
              <a:t>    """Factory with double-checked locking."""</a:t>
            </a:r>
            <a:br/>
            <a:r>
              <a:t>    global _memory_store</a:t>
            </a:r>
            <a:br/>
            <a:r>
              <a:t>    if _memory_store is not None:</a:t>
            </a:r>
            <a:br/>
            <a:r>
              <a:t>        return _memory_store</a:t>
            </a:r>
            <a:br/>
            <a:br/>
            <a:r>
              <a:t>    with _memory_store_lock:</a:t>
            </a:r>
            <a:br/>
            <a:r>
              <a:t>        if _memory_store is not None:</a:t>
            </a:r>
            <a:br/>
            <a:r>
              <a:t>            return _memory_store</a:t>
            </a:r>
            <a:br/>
            <a:br/>
            <a:r>
              <a:t>        if settings.memory_backend == MemoryBackend.JSON:</a:t>
            </a:r>
            <a:br/>
            <a:r>
              <a:t>            from app.adapters.json_store import RawJsonStore</a:t>
            </a:r>
            <a:br/>
            <a:r>
              <a:t>            _memory_store = RawJsonStore()</a:t>
            </a:r>
            <a:br/>
            <a:r>
              <a:t>        elif settings.memory_backend == MemoryBackend.CHROMA:</a:t>
            </a:r>
            <a:br/>
            <a:r>
              <a:t>            from app.adapters.chroma_store import ChromaMemoryStore</a:t>
            </a:r>
            <a:br/>
            <a:r>
              <a:t>            _memory_store = ChromaMemoryStore()</a:t>
            </a:r>
            <a:br/>
            <a:r>
              <a:t>        elif settings.memory_backend == MemoryBackend.AZURE_SEARCH:</a:t>
            </a:r>
            <a:br/>
            <a:r>
              <a:t>            from app.adapters.azure_search_store import AzureAiSearchMemoryStore</a:t>
            </a:r>
            <a:br/>
            <a:r>
              <a:t>            _memory_store = AzureAiSearchMemoryStore()</a:t>
            </a:r>
            <a:br/>
            <a:br/>
            <a:r>
              <a:t>        return _memory_store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Scratchpad Memory: Session Working Memory</a:t>
            </a:r>
          </a:p>
        </p:txBody>
      </p:sp>
      <p:sp>
        <p:nvSpPr>
          <p:cNvPr id="3" name="Rounded Rectangle 2"/>
          <p:cNvSpPr/>
          <p:nvPr/>
        </p:nvSpPr>
        <p:spPr>
          <a:xfrm>
            <a:off x="685800" y="914400"/>
            <a:ext cx="10515600" cy="5486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5029200"/>
          </a:xfrm>
          <a:prstGeom prst="rect">
            <a:avLst/>
          </a:prstGeom>
          <a:noFill/>
        </p:spPr>
        <p:txBody>
          <a:bodyPr wrap="square">
            <a:spAutoFit/>
          </a:bodyPr>
          <a:lstStyle/>
          <a:p>
            <a:pPr algn="l">
              <a:defRPr sz="1400" b="0">
                <a:solidFill>
                  <a:srgbClr val="CADCFC"/>
                </a:solidFill>
                <a:latin typeface="Consolas"/>
              </a:defRPr>
            </a:pPr>
            <a:r>
              <a:t># app/adapters/scratchpad_store.py — LLM-minimized working memory</a:t>
            </a:r>
            <a:br/>
            <a:r>
              <a:t>class ScratchpadStore:</a:t>
            </a:r>
            <a:br/>
            <a:r>
              <a:t>    """In-memory triplet store with LLM minimization &amp; enrichment."""</a:t>
            </a:r>
            <a:br/>
            <a:br/>
            <a:r>
              <a:t>    def __init__(self, max_tokens: int = 5000, entry_ttl_minutes: int = 60):</a:t>
            </a:r>
            <a:br/>
            <a:r>
              <a:t>        self._entries: Dict[str, ScratchpadEntry] = {}</a:t>
            </a:r>
            <a:br/>
            <a:r>
              <a:t>        self._lock = threading.RLock()</a:t>
            </a:r>
            <a:br/>
            <a:r>
              <a:t>        self._encoding = tiktoken.get_encoding("cl100k_base")  # Token counting</a:t>
            </a:r>
            <a:br/>
            <a:br/>
            <a:r>
              <a:t>    async def write(self, subject: str, predicate: str, object_: str,</a:t>
            </a:r>
            <a:br/>
            <a:r>
              <a:t>                    content: str, minimize: bool = True) -&gt; ScratchpadWriteResult:</a:t>
            </a:r>
            <a:br/>
            <a:r>
              <a:t>        """Store observation with optional LLM minimization."""</a:t>
            </a:r>
            <a:br/>
            <a:r>
              <a:t>        if minimize:</a:t>
            </a:r>
            <a:br/>
            <a:r>
              <a:t>            minimized, orig_tokens, min_tokens = await self._minimize_content(content)</a:t>
            </a:r>
            <a:br/>
            <a:r>
              <a:t>        self._enforce_token_budget(min_tokens)  # Evict oldest if needed</a:t>
            </a:r>
            <a:br/>
            <a:r>
              <a:t>        entry = ScratchpadEntry(id=self._generate_id(), subject=subject,</a:t>
            </a:r>
            <a:br/>
            <a:r>
              <a:t>            predicate=predicate, object_=object_, content=minimized,</a:t>
            </a:r>
            <a:br/>
            <a:r>
              <a:t>            original_tokens=orig_tokens, minimized_tokens=min_tokens)</a:t>
            </a:r>
            <a:br/>
            <a:r>
              <a:t>        self._entries[entry.id] = entry</a:t>
            </a:r>
            <a:br/>
            <a:r>
              <a:t>        return ScratchpadWriteResult(entry=entry, tokens_saved=orig_tokens - min_tokens)</a:t>
            </a:r>
            <a:br/>
            <a:br/>
            <a:r>
              <a:t>    def get_context_for_injection(self, token_budget: int = 1500) -&gt; Tuple[List[str], int]:</a:t>
            </a:r>
            <a:br/>
            <a:r>
              <a:t>        """Format entries for LangGraph injection within budget."""</a:t>
            </a:r>
            <a:br/>
            <a:r>
              <a:t>        return [f"[{e.predicate}] {e.subject} -&gt; {e.object_}: {e.content}"</a:t>
            </a:r>
            <a:br/>
            <a:r>
              <a:t>                for e in sorted(self._entries.values(), key=lambda e: e.created_at, reverse=True)], total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286000"/>
            <a:ext cx="1828800" cy="914400"/>
          </a:xfrm>
          <a:prstGeom prst="rect">
            <a:avLst/>
          </a:prstGeom>
          <a:noFill/>
        </p:spPr>
        <p:txBody>
          <a:bodyPr wrap="square">
            <a:spAutoFit/>
          </a:bodyPr>
          <a:lstStyle/>
          <a:p>
            <a:pPr algn="l">
              <a:defRPr sz="2000" b="1">
                <a:solidFill>
                  <a:srgbClr val="F96167"/>
                </a:solidFill>
                <a:latin typeface="Arial Black"/>
              </a:defRPr>
            </a:pPr>
            <a:r>
              <a:t>SEGMENT 04</a:t>
            </a:r>
          </a:p>
        </p:txBody>
      </p:sp>
      <p:sp>
        <p:nvSpPr>
          <p:cNvPr id="3" name="TextBox 2"/>
          <p:cNvSpPr txBox="1"/>
          <p:nvPr/>
        </p:nvSpPr>
        <p:spPr>
          <a:xfrm>
            <a:off x="685800" y="2926080"/>
            <a:ext cx="10058400" cy="914400"/>
          </a:xfrm>
          <a:prstGeom prst="rect">
            <a:avLst/>
          </a:prstGeom>
          <a:noFill/>
        </p:spPr>
        <p:txBody>
          <a:bodyPr wrap="square">
            <a:spAutoFit/>
          </a:bodyPr>
          <a:lstStyle/>
          <a:p>
            <a:pPr algn="l">
              <a:defRPr sz="4400" b="1">
                <a:solidFill>
                  <a:srgbClr val="FFFFFF"/>
                </a:solidFill>
                <a:latin typeface="Arial Black"/>
              </a:defRPr>
            </a:pPr>
            <a:r>
              <a:t>MCP in Production</a:t>
            </a:r>
          </a:p>
        </p:txBody>
      </p:sp>
      <p:sp>
        <p:nvSpPr>
          <p:cNvPr id="4" name="TextBox 3"/>
          <p:cNvSpPr txBox="1"/>
          <p:nvPr/>
        </p:nvSpPr>
        <p:spPr>
          <a:xfrm>
            <a:off x="685800" y="4023360"/>
            <a:ext cx="10058400" cy="731520"/>
          </a:xfrm>
          <a:prstGeom prst="rect">
            <a:avLst/>
          </a:prstGeom>
          <a:noFill/>
        </p:spPr>
        <p:txBody>
          <a:bodyPr wrap="square">
            <a:spAutoFit/>
          </a:bodyPr>
          <a:lstStyle/>
          <a:p>
            <a:pPr algn="l">
              <a:defRPr sz="2800" b="0">
                <a:solidFill>
                  <a:srgbClr val="CADCFC"/>
                </a:solidFill>
                <a:latin typeface="Calibri"/>
              </a:defRPr>
            </a:pPr>
            <a:r>
              <a:t>Claude Desktop, VS Code, Copilot &amp; Beyond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Course Flow (4 Segments × 50 min)</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Segment 1: All About Context — Token economics, memory types, why AI forgets</a:t>
            </a:r>
          </a:p>
          <a:p>
            <a:pPr>
              <a:spcAft>
                <a:spcPts val="800"/>
              </a:spcAft>
              <a:defRPr sz="1800">
                <a:solidFill>
                  <a:srgbClr val="FFFFFF"/>
                </a:solidFill>
                <a:latin typeface="Calibri"/>
              </a:defRPr>
            </a:pPr>
            <a:r>
              <a:t>• Segment 2: All About MCP — Protocol deep-dive with FastMCP, tools, resources</a:t>
            </a:r>
          </a:p>
          <a:p>
            <a:pPr>
              <a:spcAft>
                <a:spcPts val="800"/>
              </a:spcAft>
              <a:defRPr sz="1800">
                <a:solidFill>
                  <a:srgbClr val="FFFFFF"/>
                </a:solidFill>
                <a:latin typeface="Calibri"/>
              </a:defRPr>
            </a:pPr>
            <a:r>
              <a:t>• Segment 3: Semantic Memory Stores — JSON → SQLite/NetworkX → ChromaDB → Azure AI Search</a:t>
            </a:r>
          </a:p>
          <a:p>
            <a:pPr>
              <a:spcAft>
                <a:spcPts val="800"/>
              </a:spcAft>
              <a:defRPr sz="1800">
                <a:solidFill>
                  <a:srgbClr val="FFFFFF"/>
                </a:solidFill>
                <a:latin typeface="Calibri"/>
              </a:defRPr>
            </a:pPr>
            <a:r>
              <a:t>• Segment 4: Production Clients — Claude Desktop, VS Code, Copilot, LangGraph</a:t>
            </a:r>
          </a:p>
          <a:p>
            <a:pPr>
              <a:spcAft>
                <a:spcPts val="800"/>
              </a:spcAft>
              <a:defRPr sz="1800">
                <a:solidFill>
                  <a:srgbClr val="FFFFFF"/>
                </a:solidFill>
                <a:latin typeface="Calibri"/>
              </a:defRPr>
            </a:pPr>
            <a:r>
              <a:t>• 10-minute breaks between segments</a:t>
            </a:r>
          </a:p>
          <a:p>
            <a:pPr>
              <a:spcAft>
                <a:spcPts val="800"/>
              </a:spcAft>
              <a:defRPr sz="1800">
                <a:solidFill>
                  <a:srgbClr val="FFFFFF"/>
                </a:solidFill>
                <a:latin typeface="Calibri"/>
              </a:defRPr>
            </a:pPr>
            <a:r>
              <a:t>• Hands-on labs throughout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MCP Client Landscape (2026)</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Claude Desktop — Anthropic's flagship app with full MCP support</a:t>
            </a:r>
          </a:p>
          <a:p>
            <a:pPr>
              <a:spcAft>
                <a:spcPts val="800"/>
              </a:spcAft>
              <a:defRPr sz="1800">
                <a:solidFill>
                  <a:srgbClr val="FFFFFF"/>
                </a:solidFill>
                <a:latin typeface="Calibri"/>
              </a:defRPr>
            </a:pPr>
            <a:r>
              <a:t>• Claude Code — Terminal-based coding agent with project-scoped MCP</a:t>
            </a:r>
          </a:p>
          <a:p>
            <a:pPr>
              <a:spcAft>
                <a:spcPts val="800"/>
              </a:spcAft>
              <a:defRPr sz="1800">
                <a:solidFill>
                  <a:srgbClr val="FFFFFF"/>
                </a:solidFill>
                <a:latin typeface="Calibri"/>
              </a:defRPr>
            </a:pPr>
            <a:r>
              <a:t>• VS Code — MCP extension + GitHub Copilot integration</a:t>
            </a:r>
          </a:p>
          <a:p>
            <a:pPr>
              <a:spcAft>
                <a:spcPts val="800"/>
              </a:spcAft>
              <a:defRPr sz="1800">
                <a:solidFill>
                  <a:srgbClr val="FFFFFF"/>
                </a:solidFill>
                <a:latin typeface="Calibri"/>
              </a:defRPr>
            </a:pPr>
            <a:r>
              <a:t>• Cursor, Windsurf — AI-first IDEs with MCP support</a:t>
            </a:r>
          </a:p>
          <a:p>
            <a:pPr>
              <a:spcAft>
                <a:spcPts val="800"/>
              </a:spcAft>
              <a:defRPr sz="1800">
                <a:solidFill>
                  <a:srgbClr val="FFFFFF"/>
                </a:solidFill>
                <a:latin typeface="Calibri"/>
              </a:defRPr>
            </a:pPr>
            <a:r>
              <a:t>• Custom agents — LangChain, LangGraph, Semantic Kernel, your own!</a:t>
            </a:r>
          </a:p>
          <a:p>
            <a:pPr>
              <a:spcAft>
                <a:spcPts val="800"/>
              </a:spcAft>
              <a:defRPr sz="1800">
                <a:solidFill>
                  <a:srgbClr val="FFFFFF"/>
                </a:solidFill>
                <a:latin typeface="Calibri"/>
              </a:defRPr>
            </a:pPr>
            <a:r>
              <a:t>• One protocol, endless possibilities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Claude Desktop Configuration</a:t>
            </a:r>
          </a:p>
        </p:txBody>
      </p:sp>
      <p:sp>
        <p:nvSpPr>
          <p:cNvPr id="3" name="Rounded Rectangle 2"/>
          <p:cNvSpPr/>
          <p:nvPr/>
        </p:nvSpPr>
        <p:spPr>
          <a:xfrm>
            <a:off x="685800" y="914400"/>
            <a:ext cx="10515600" cy="50292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274320"/>
          </a:xfrm>
          <a:prstGeom prst="rect">
            <a:avLst/>
          </a:prstGeom>
          <a:noFill/>
        </p:spPr>
        <p:txBody>
          <a:bodyPr wrap="square">
            <a:spAutoFit/>
          </a:bodyPr>
          <a:lstStyle/>
          <a:p>
            <a:pPr algn="l">
              <a:defRPr sz="1200" b="1">
                <a:solidFill>
                  <a:srgbClr val="02C39A"/>
                </a:solidFill>
                <a:latin typeface="Consolas"/>
              </a:defRPr>
            </a:pPr>
            <a:r>
              <a:t>~/Library/Application Support/Claude/claude_desktop_config.json</a:t>
            </a:r>
          </a:p>
        </p:txBody>
      </p:sp>
      <p:sp>
        <p:nvSpPr>
          <p:cNvPr id="5" name="TextBox 4"/>
          <p:cNvSpPr txBox="1"/>
          <p:nvPr/>
        </p:nvSpPr>
        <p:spPr>
          <a:xfrm>
            <a:off x="868680" y="1325880"/>
            <a:ext cx="10149840" cy="4572000"/>
          </a:xfrm>
          <a:prstGeom prst="rect">
            <a:avLst/>
          </a:prstGeom>
          <a:noFill/>
        </p:spPr>
        <p:txBody>
          <a:bodyPr wrap="square">
            <a:spAutoFit/>
          </a:bodyPr>
          <a:lstStyle/>
          <a:p>
            <a:pPr algn="l">
              <a:defRPr sz="1400" b="0">
                <a:solidFill>
                  <a:srgbClr val="CADCFC"/>
                </a:solidFill>
                <a:latin typeface="Consolas"/>
              </a:defRPr>
            </a:pPr>
            <a:r>
              <a:t>{</a:t>
            </a:r>
            <a:br/>
            <a:r>
              <a:t>  "mcpServers": {</a:t>
            </a:r>
            <a:br/>
            <a:r>
              <a:t>    "memory": {</a:t>
            </a:r>
            <a:br/>
            <a:r>
              <a:t>      "command": "python",</a:t>
            </a:r>
            <a:br/>
            <a:r>
              <a:t>      "args": ["-m", "memory_server"],</a:t>
            </a:r>
            <a:br/>
            <a:r>
              <a:t>      "env": {</a:t>
            </a:r>
            <a:br/>
            <a:r>
              <a:t>        "MEMORY_BACKEND": "sqlite",</a:t>
            </a:r>
            <a:br/>
            <a:r>
              <a:t>        "MEMORY_PATH": "~/Documents/claude_memories.db"</a:t>
            </a:r>
            <a:br/>
            <a:r>
              <a:t>      }</a:t>
            </a:r>
            <a:br/>
            <a:r>
              <a:t>    },</a:t>
            </a:r>
            <a:br/>
            <a:r>
              <a:t>    "filesystem": {</a:t>
            </a:r>
            <a:br/>
            <a:r>
              <a:t>      "command": "npx",</a:t>
            </a:r>
            <a:br/>
            <a:r>
              <a:t>      "args": ["-y", "@modelcontextprotocol/server-filesystem",</a:t>
            </a:r>
            <a:br/>
            <a:r>
              <a:t>               "~/Projects"]</a:t>
            </a:r>
            <a:br/>
            <a:r>
              <a:t>    },</a:t>
            </a:r>
            <a:br/>
            <a:r>
              <a:t>    "github": {</a:t>
            </a:r>
            <a:br/>
            <a:r>
              <a:t>      "command": "npx",</a:t>
            </a:r>
            <a:br/>
            <a:r>
              <a:t>      "args": ["-y", "@modelcontextprotocol/server-github"],</a:t>
            </a:r>
            <a:br/>
            <a:r>
              <a:t>      "env": { "GITHUB_TOKEN": "${GITHUB_TOKEN}" }</a:t>
            </a:r>
            <a:br/>
            <a:r>
              <a:t>    }</a:t>
            </a:r>
            <a:br/>
            <a:r>
              <a:t>  }</a:t>
            </a:r>
            <a:br/>
            <a: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Claude Code: Project-Scoped Memory</a:t>
            </a:r>
          </a:p>
        </p:txBody>
      </p:sp>
      <p:sp>
        <p:nvSpPr>
          <p:cNvPr id="3" name="Rounded Rectangle 2"/>
          <p:cNvSpPr/>
          <p:nvPr/>
        </p:nvSpPr>
        <p:spPr>
          <a:xfrm>
            <a:off x="685800" y="914400"/>
            <a:ext cx="10515600" cy="530352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4846320"/>
          </a:xfrm>
          <a:prstGeom prst="rect">
            <a:avLst/>
          </a:prstGeom>
          <a:noFill/>
        </p:spPr>
        <p:txBody>
          <a:bodyPr wrap="square">
            <a:spAutoFit/>
          </a:bodyPr>
          <a:lstStyle/>
          <a:p>
            <a:pPr algn="l">
              <a:defRPr sz="1400" b="0">
                <a:solidFill>
                  <a:srgbClr val="CADCFC"/>
                </a:solidFill>
                <a:latin typeface="Consolas"/>
              </a:defRPr>
            </a:pPr>
            <a:r>
              <a:t>// .claude/mcp.json in your project root</a:t>
            </a:r>
            <a:br/>
            <a:r>
              <a:t>{</a:t>
            </a:r>
            <a:br/>
            <a:r>
              <a:t>  "mcpServers": {</a:t>
            </a:r>
            <a:br/>
            <a:r>
              <a:t>    "project-memory": {</a:t>
            </a:r>
            <a:br/>
            <a:r>
              <a:t>      "command": "python",</a:t>
            </a:r>
            <a:br/>
            <a:r>
              <a:t>      "args": ["./tools/memory_server.py"],</a:t>
            </a:r>
            <a:br/>
            <a:r>
              <a:t>      "cwd": "${workspaceFolder}",</a:t>
            </a:r>
            <a:br/>
            <a:r>
              <a:t>      "env": {</a:t>
            </a:r>
            <a:br/>
            <a:r>
              <a:t>        "MEMORY_PATH": ".claude/memories.json"</a:t>
            </a:r>
            <a:br/>
            <a:r>
              <a:t>      }</a:t>
            </a:r>
            <a:br/>
            <a:r>
              <a:t>    }</a:t>
            </a:r>
            <a:br/>
            <a:r>
              <a:t>  }</a:t>
            </a:r>
            <a:br/>
            <a:r>
              <a:t>}</a:t>
            </a:r>
            <a:br/>
            <a:br/>
            <a:r>
              <a:t>// Usage in Claude Code:</a:t>
            </a:r>
            <a:br/>
            <a:r>
              <a:t>// &gt; Remember that we decided to use FastAPI for the backend</a:t>
            </a:r>
            <a:br/>
            <a:r>
              <a:t>// [Claude stores this decision in project memory]</a:t>
            </a:r>
            <a:br/>
            <a:r>
              <a:t>//</a:t>
            </a:r>
            <a:br/>
            <a:r>
              <a:t>// &gt; What framework did we choose?</a:t>
            </a:r>
            <a:br/>
            <a:r>
              <a:t>// [Claude retrieves: "FastAPI for the backend"]</a:t>
            </a:r>
            <a:br/>
            <a:r>
              <a:t>//</a:t>
            </a:r>
            <a:br/>
            <a:r>
              <a:t>// Memory persists across sessions and can be git-committed!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VS Code + GitHub Copilot</a:t>
            </a:r>
          </a:p>
        </p:txBody>
      </p:sp>
      <p:sp>
        <p:nvSpPr>
          <p:cNvPr id="3" name="Rounded Rectangle 2"/>
          <p:cNvSpPr/>
          <p:nvPr/>
        </p:nvSpPr>
        <p:spPr>
          <a:xfrm>
            <a:off x="685800" y="914400"/>
            <a:ext cx="10515600" cy="530352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4846320"/>
          </a:xfrm>
          <a:prstGeom prst="rect">
            <a:avLst/>
          </a:prstGeom>
          <a:noFill/>
        </p:spPr>
        <p:txBody>
          <a:bodyPr wrap="square">
            <a:spAutoFit/>
          </a:bodyPr>
          <a:lstStyle/>
          <a:p>
            <a:pPr algn="l">
              <a:defRPr sz="1400" b="0">
                <a:solidFill>
                  <a:srgbClr val="CADCFC"/>
                </a:solidFill>
                <a:latin typeface="Consolas"/>
              </a:defRPr>
            </a:pPr>
            <a:r>
              <a:t>// .vscode/settings.json</a:t>
            </a:r>
            <a:br/>
            <a:r>
              <a:t>{</a:t>
            </a:r>
            <a:br/>
            <a:r>
              <a:t>  "mcp.servers": {</a:t>
            </a:r>
            <a:br/>
            <a:r>
              <a:t>    "workspace-memory": {</a:t>
            </a:r>
            <a:br/>
            <a:r>
              <a:t>      "command": "python",</a:t>
            </a:r>
            <a:br/>
            <a:r>
              <a:t>      "args": ["${workspaceFolder}/tools/memory_server.py"]</a:t>
            </a:r>
            <a:br/>
            <a:r>
              <a:t>    }</a:t>
            </a:r>
            <a:br/>
            <a:r>
              <a:t>  },</a:t>
            </a:r>
            <a:br/>
            <a:r>
              <a:t>  "github.copilot.chat.experimental.mcpServers": true</a:t>
            </a:r>
            <a:br/>
            <a:r>
              <a:t>}</a:t>
            </a:r>
            <a:br/>
            <a:br/>
            <a:r>
              <a:t>// In Copilot Chat:</a:t>
            </a:r>
            <a:br/>
            <a:r>
              <a:t>// @workspace What API patterns have we established?</a:t>
            </a:r>
            <a:br/>
            <a:r>
              <a:t>// → Copilot queries MCP memory for project context</a:t>
            </a:r>
            <a:br/>
            <a:br/>
            <a:r>
              <a:t>// @workspace /remember We're using Repository pattern</a:t>
            </a:r>
            <a:br/>
            <a:r>
              <a:t>// → Stores decision in memory for future reference</a:t>
            </a:r>
            <a:br/>
            <a:br/>
            <a:r>
              <a:t>// MCP tools appear in Copilot's tool picker</a:t>
            </a:r>
            <a:br/>
            <a:r>
              <a:t>// Memory persists across VS Code sessions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LangGraph 7-Node RAG Pipeline</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parse_intent → query_graph → inject_scratchpad → retrieve</a:t>
            </a:r>
          </a:p>
          <a:p>
            <a:pPr>
              <a:spcAft>
                <a:spcPts val="800"/>
              </a:spcAft>
              <a:defRPr sz="1800">
                <a:solidFill>
                  <a:srgbClr val="FFFFFF"/>
                </a:solidFill>
                <a:latin typeface="Calibri"/>
              </a:defRPr>
            </a:pPr>
            <a:r>
              <a:t>• → compress_context → reason → respond</a:t>
            </a:r>
          </a:p>
          <a:p>
            <a:pPr>
              <a:spcAft>
                <a:spcPts val="800"/>
              </a:spcAft>
              <a:defRPr sz="1800">
                <a:solidFill>
                  <a:srgbClr val="FFFFFF"/>
                </a:solidFill>
                <a:latin typeface="Calibri"/>
              </a:defRPr>
            </a:pPr>
            <a:r>
              <a:t>• Knowledge Graph enriches context with relationship data</a:t>
            </a:r>
          </a:p>
          <a:p>
            <a:pPr>
              <a:spcAft>
                <a:spcPts val="800"/>
              </a:spcAft>
              <a:defRPr sz="1800">
                <a:solidFill>
                  <a:srgbClr val="FFFFFF"/>
                </a:solidFill>
                <a:latin typeface="Calibri"/>
              </a:defRPr>
            </a:pPr>
            <a:r>
              <a:t>• Scratchpad provides session-scoped working memory</a:t>
            </a:r>
          </a:p>
          <a:p>
            <a:pPr>
              <a:spcAft>
                <a:spcPts val="800"/>
              </a:spcAft>
              <a:defRPr sz="1800">
                <a:solidFill>
                  <a:srgbClr val="FFFFFF"/>
                </a:solidFill>
                <a:latin typeface="Calibri"/>
              </a:defRPr>
            </a:pPr>
            <a:r>
              <a:t>• Intent classification: LOOKUP, DIAGNOSTIC, ANALYTICS, SEARCH</a:t>
            </a:r>
          </a:p>
          <a:p>
            <a:pPr>
              <a:spcAft>
                <a:spcPts val="800"/>
              </a:spcAft>
              <a:defRPr sz="1800">
                <a:solidFill>
                  <a:srgbClr val="FFFFFF"/>
                </a:solidFill>
                <a:latin typeface="Calibri"/>
              </a:defRPr>
            </a:pPr>
            <a:r>
              <a:t>• Azure OpenAI for reasoning, fallback stub if unavailable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LangGraph with Knowledge Graph + Scratchpad</a:t>
            </a:r>
          </a:p>
        </p:txBody>
      </p:sp>
      <p:sp>
        <p:nvSpPr>
          <p:cNvPr id="3" name="Rounded Rectangle 2"/>
          <p:cNvSpPr/>
          <p:nvPr/>
        </p:nvSpPr>
        <p:spPr>
          <a:xfrm>
            <a:off x="685800" y="914400"/>
            <a:ext cx="10515600" cy="530352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4846320"/>
          </a:xfrm>
          <a:prstGeom prst="rect">
            <a:avLst/>
          </a:prstGeom>
          <a:noFill/>
        </p:spPr>
        <p:txBody>
          <a:bodyPr wrap="square">
            <a:spAutoFit/>
          </a:bodyPr>
          <a:lstStyle/>
          <a:p>
            <a:pPr algn="l">
              <a:defRPr sz="1400" b="0">
                <a:solidFill>
                  <a:srgbClr val="CADCFC"/>
                </a:solidFill>
                <a:latin typeface="Consolas"/>
              </a:defRPr>
            </a:pPr>
            <a:r>
              <a:t># app/langgraph/flow.py - 7-node RAG pipeline</a:t>
            </a:r>
            <a:br/>
            <a:r>
              <a:t>class SchematicaGraph:</a:t>
            </a:r>
            <a:br/>
            <a:r>
              <a:t>    async def _build_graph(self):</a:t>
            </a:r>
            <a:br/>
            <a:r>
              <a:t>        from langgraph.graph import StateGraph, END</a:t>
            </a:r>
            <a:br/>
            <a:r>
              <a:t>        workflow = StateGraph(GraphState)</a:t>
            </a:r>
            <a:br/>
            <a:br/>
            <a:r>
              <a:t>        # Add 7 nodes</a:t>
            </a:r>
            <a:br/>
            <a:r>
              <a:t>        workflow.add_node("parse_intent", parse_intent)</a:t>
            </a:r>
            <a:br/>
            <a:r>
              <a:t>        workflow.add_node("query_graph", query_graph)       # NetworkX</a:t>
            </a:r>
            <a:br/>
            <a:r>
              <a:t>        workflow.add_node("inject_scratchpad", inject_scratchpad)</a:t>
            </a:r>
            <a:br/>
            <a:r>
              <a:t>        workflow.add_node("retrieve", retrieve)             # Vector search</a:t>
            </a:r>
            <a:br/>
            <a:r>
              <a:t>        workflow.add_node("compress_context", compress_context)</a:t>
            </a:r>
            <a:br/>
            <a:r>
              <a:t>        workflow.add_node("reason", reason)                 # Azure OpenAI</a:t>
            </a:r>
            <a:br/>
            <a:r>
              <a:t>        workflow.add_node("respond", respond)</a:t>
            </a:r>
            <a:br/>
            <a:br/>
            <a:r>
              <a:t>        workflow.set_entry_point("parse_intent")</a:t>
            </a:r>
            <a:br/>
            <a:r>
              <a:t>        workflow.add_edge("parse_intent", "query_graph")</a:t>
            </a:r>
            <a:br/>
            <a:r>
              <a:t>        workflow.add_edge("query_graph", "inject_scratchpad")</a:t>
            </a:r>
            <a:br/>
            <a:r>
              <a:t>        # ... full pipeline</a:t>
            </a:r>
            <a:br/>
            <a:r>
              <a:t>        workflow.add_edge("respond", END)</a:t>
            </a:r>
            <a:br/>
            <a:r>
              <a:t>        self._graph = workflow.compile()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274320"/>
            <a:ext cx="10515600" cy="548640"/>
          </a:xfrm>
          <a:prstGeom prst="rect">
            <a:avLst/>
          </a:prstGeom>
          <a:noFill/>
        </p:spPr>
        <p:txBody>
          <a:bodyPr wrap="square">
            <a:spAutoFit/>
          </a:bodyPr>
          <a:lstStyle/>
          <a:p>
            <a:pPr algn="l">
              <a:defRPr sz="2800" b="1">
                <a:solidFill>
                  <a:srgbClr val="FFFFFF"/>
                </a:solidFill>
                <a:latin typeface="Arial Black"/>
              </a:defRPr>
            </a:pPr>
            <a:r>
              <a:t>Production Security</a:t>
            </a:r>
          </a:p>
        </p:txBody>
      </p:sp>
      <p:sp>
        <p:nvSpPr>
          <p:cNvPr id="3" name="Rounded Rectangle 2"/>
          <p:cNvSpPr/>
          <p:nvPr/>
        </p:nvSpPr>
        <p:spPr>
          <a:xfrm>
            <a:off x="685800" y="914400"/>
            <a:ext cx="10515600" cy="530352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868680" y="1051560"/>
            <a:ext cx="10149840" cy="4846320"/>
          </a:xfrm>
          <a:prstGeom prst="rect">
            <a:avLst/>
          </a:prstGeom>
          <a:noFill/>
        </p:spPr>
        <p:txBody>
          <a:bodyPr wrap="square">
            <a:spAutoFit/>
          </a:bodyPr>
          <a:lstStyle/>
          <a:p>
            <a:pPr algn="l">
              <a:defRPr sz="1400" b="0">
                <a:solidFill>
                  <a:srgbClr val="CADCFC"/>
                </a:solidFill>
                <a:latin typeface="Consolas"/>
              </a:defRPr>
            </a:pPr>
            <a:r>
              <a:t>from fastapi import FastAPI, Depends, HTTPException</a:t>
            </a:r>
            <a:br/>
            <a:r>
              <a:t>from fastapi.security import HTTPBearer</a:t>
            </a:r>
            <a:br/>
            <a:br/>
            <a:r>
              <a:t>app = FastAPI()</a:t>
            </a:r>
            <a:br/>
            <a:r>
              <a:t>security = HTTPBearer()</a:t>
            </a:r>
            <a:br/>
            <a:br/>
            <a:r>
              <a:t>async def verify_token(credentials = Depends(security)):</a:t>
            </a:r>
            <a:br/>
            <a:r>
              <a:t>    """Verify API key or JWT token."""</a:t>
            </a:r>
            <a:br/>
            <a:r>
              <a:t>    # In prod: validate against Azure AD, Auth0, etc.</a:t>
            </a:r>
            <a:br/>
            <a:r>
              <a:t>    if credentials.credentials not in VALID_TOKENS:</a:t>
            </a:r>
            <a:br/>
            <a:r>
              <a:t>        raise HTTPException(status_code=401)</a:t>
            </a:r>
            <a:br/>
            <a:r>
              <a:t>    return credentials</a:t>
            </a:r>
            <a:br/>
            <a:br/>
            <a:r>
              <a:t>@app.post("/mcp/message", dependencies=[Depends(verify_token)])</a:t>
            </a:r>
            <a:br/>
            <a:r>
              <a:t>async def handle_mcp(request: dict):</a:t>
            </a:r>
            <a:br/>
            <a:r>
              <a:t>    return await mcp.handle_request(request)</a:t>
            </a:r>
            <a:br/>
            <a:br/>
            <a:r>
              <a:t># Also consider:</a:t>
            </a:r>
            <a:br/>
            <a:r>
              <a:t># - Rate limiting per user</a:t>
            </a:r>
            <a:br/>
            <a:r>
              <a:t># - Audit logging for compliance</a:t>
            </a:r>
            <a:br/>
            <a:r>
              <a:t># - Encryption at rest for memories</a:t>
            </a:r>
            <a:br/>
            <a:r>
              <a:t># - Namespace isolation for multi-tenant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Production Deployment Patterns</a:t>
            </a:r>
          </a:p>
        </p:txBody>
      </p:sp>
      <p:sp>
        <p:nvSpPr>
          <p:cNvPr id="3" name="TextBox 2"/>
          <p:cNvSpPr txBox="1"/>
          <p:nvPr/>
        </p:nvSpPr>
        <p:spPr>
          <a:xfrm>
            <a:off x="685800" y="1371600"/>
            <a:ext cx="5029200" cy="457200"/>
          </a:xfrm>
          <a:prstGeom prst="rect">
            <a:avLst/>
          </a:prstGeom>
          <a:noFill/>
        </p:spPr>
        <p:txBody>
          <a:bodyPr wrap="square">
            <a:spAutoFit/>
          </a:bodyPr>
          <a:lstStyle/>
          <a:p>
            <a:pPr algn="l">
              <a:defRPr sz="2200" b="1">
                <a:solidFill>
                  <a:srgbClr val="02C39A"/>
                </a:solidFill>
                <a:latin typeface="Calibri"/>
              </a:defRPr>
            </a:pPr>
            <a:r>
              <a:t>Local (stdio)</a:t>
            </a:r>
          </a:p>
        </p:txBody>
      </p:sp>
      <p:sp>
        <p:nvSpPr>
          <p:cNvPr id="4" name="TextBox 3"/>
          <p:cNvSpPr txBox="1"/>
          <p:nvPr/>
        </p:nvSpPr>
        <p:spPr>
          <a:xfrm>
            <a:off x="685800" y="1920240"/>
            <a:ext cx="5029200" cy="4114800"/>
          </a:xfrm>
          <a:prstGeom prst="rect">
            <a:avLst/>
          </a:prstGeom>
          <a:noFill/>
        </p:spPr>
        <p:txBody>
          <a:bodyPr wrap="square">
            <a:spAutoFit/>
          </a:bodyPr>
          <a:lstStyle/>
          <a:p>
            <a:pPr>
              <a:spcAft>
                <a:spcPts val="800"/>
              </a:spcAft>
              <a:defRPr sz="1600">
                <a:solidFill>
                  <a:srgbClr val="FFFFFF"/>
                </a:solidFill>
                <a:latin typeface="Calibri"/>
              </a:defRPr>
            </a:pPr>
            <a:r>
              <a:t>• Run as subprocess</a:t>
            </a:r>
          </a:p>
          <a:p>
            <a:pPr>
              <a:spcAft>
                <a:spcPts val="800"/>
              </a:spcAft>
              <a:defRPr sz="1600">
                <a:solidFill>
                  <a:srgbClr val="FFFFFF"/>
                </a:solidFill>
                <a:latin typeface="Calibri"/>
              </a:defRPr>
            </a:pPr>
            <a:r>
              <a:t>• No network exposure</a:t>
            </a:r>
          </a:p>
          <a:p>
            <a:pPr>
              <a:spcAft>
                <a:spcPts val="800"/>
              </a:spcAft>
              <a:defRPr sz="1600">
                <a:solidFill>
                  <a:srgbClr val="FFFFFF"/>
                </a:solidFill>
                <a:latin typeface="Calibri"/>
              </a:defRPr>
            </a:pPr>
            <a:r>
              <a:t>• Per-user isolation</a:t>
            </a:r>
          </a:p>
          <a:p>
            <a:pPr>
              <a:spcAft>
                <a:spcPts val="800"/>
              </a:spcAft>
              <a:defRPr sz="1600">
                <a:solidFill>
                  <a:srgbClr val="FFFFFF"/>
                </a:solidFill>
                <a:latin typeface="Calibri"/>
              </a:defRPr>
            </a:pPr>
            <a:r>
              <a:t>• Best for: desktop apps</a:t>
            </a:r>
          </a:p>
          <a:p>
            <a:pPr>
              <a:spcAft>
                <a:spcPts val="800"/>
              </a:spcAft>
              <a:defRPr sz="1600">
                <a:solidFill>
                  <a:srgbClr val="FFFFFF"/>
                </a:solidFill>
                <a:latin typeface="Calibri"/>
              </a:defRPr>
            </a:pPr>
            <a:r>
              <a:t>• Zero infrastructure</a:t>
            </a:r>
          </a:p>
        </p:txBody>
      </p:sp>
      <p:sp>
        <p:nvSpPr>
          <p:cNvPr id="5" name="TextBox 4"/>
          <p:cNvSpPr txBox="1"/>
          <p:nvPr/>
        </p:nvSpPr>
        <p:spPr>
          <a:xfrm>
            <a:off x="6400800" y="1371600"/>
            <a:ext cx="5029200" cy="457200"/>
          </a:xfrm>
          <a:prstGeom prst="rect">
            <a:avLst/>
          </a:prstGeom>
          <a:noFill/>
        </p:spPr>
        <p:txBody>
          <a:bodyPr wrap="square">
            <a:spAutoFit/>
          </a:bodyPr>
          <a:lstStyle/>
          <a:p>
            <a:pPr algn="l">
              <a:defRPr sz="2200" b="1">
                <a:solidFill>
                  <a:srgbClr val="F96167"/>
                </a:solidFill>
                <a:latin typeface="Calibri"/>
              </a:defRPr>
            </a:pPr>
            <a:r>
              <a:t>Remote (HTTP+SSE)</a:t>
            </a:r>
          </a:p>
        </p:txBody>
      </p:sp>
      <p:sp>
        <p:nvSpPr>
          <p:cNvPr id="6" name="TextBox 5"/>
          <p:cNvSpPr txBox="1"/>
          <p:nvPr/>
        </p:nvSpPr>
        <p:spPr>
          <a:xfrm>
            <a:off x="6400800" y="1920240"/>
            <a:ext cx="5029200" cy="4114800"/>
          </a:xfrm>
          <a:prstGeom prst="rect">
            <a:avLst/>
          </a:prstGeom>
          <a:noFill/>
        </p:spPr>
        <p:txBody>
          <a:bodyPr wrap="square">
            <a:spAutoFit/>
          </a:bodyPr>
          <a:lstStyle/>
          <a:p>
            <a:pPr>
              <a:spcAft>
                <a:spcPts val="800"/>
              </a:spcAft>
              <a:defRPr sz="1600">
                <a:solidFill>
                  <a:srgbClr val="FFFFFF"/>
                </a:solidFill>
                <a:latin typeface="Calibri"/>
              </a:defRPr>
            </a:pPr>
            <a:r>
              <a:t>• Containerized deployment</a:t>
            </a:r>
          </a:p>
          <a:p>
            <a:pPr>
              <a:spcAft>
                <a:spcPts val="800"/>
              </a:spcAft>
              <a:defRPr sz="1600">
                <a:solidFill>
                  <a:srgbClr val="FFFFFF"/>
                </a:solidFill>
                <a:latin typeface="Calibri"/>
              </a:defRPr>
            </a:pPr>
            <a:r>
              <a:t>• Shared team memory</a:t>
            </a:r>
          </a:p>
          <a:p>
            <a:pPr>
              <a:spcAft>
                <a:spcPts val="800"/>
              </a:spcAft>
              <a:defRPr sz="1600">
                <a:solidFill>
                  <a:srgbClr val="FFFFFF"/>
                </a:solidFill>
                <a:latin typeface="Calibri"/>
              </a:defRPr>
            </a:pPr>
            <a:r>
              <a:t>• Authentication required</a:t>
            </a:r>
          </a:p>
          <a:p>
            <a:pPr>
              <a:spcAft>
                <a:spcPts val="800"/>
              </a:spcAft>
              <a:defRPr sz="1600">
                <a:solidFill>
                  <a:srgbClr val="FFFFFF"/>
                </a:solidFill>
                <a:latin typeface="Calibri"/>
              </a:defRPr>
            </a:pPr>
            <a:r>
              <a:t>• Best for: teams, enterprise</a:t>
            </a:r>
          </a:p>
          <a:p>
            <a:pPr>
              <a:spcAft>
                <a:spcPts val="800"/>
              </a:spcAft>
              <a:defRPr sz="1600">
                <a:solidFill>
                  <a:srgbClr val="FFFFFF"/>
                </a:solidFill>
                <a:latin typeface="Calibri"/>
              </a:defRPr>
            </a:pPr>
            <a:r>
              <a:t>• Azure Container Apps, Railway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Key Takeaways</a:t>
            </a:r>
          </a:p>
        </p:txBody>
      </p:sp>
      <p:sp>
        <p:nvSpPr>
          <p:cNvPr id="3" name="Rectangle 2"/>
          <p:cNvSpPr/>
          <p:nvPr/>
        </p:nvSpPr>
        <p:spPr>
          <a:xfrm>
            <a:off x="685800" y="1097280"/>
            <a:ext cx="1828800" cy="45720"/>
          </a:xfrm>
          <a:prstGeom prst="rect">
            <a:avLst/>
          </a:prstGeom>
          <a:solidFill>
            <a:srgbClr val="F96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685800" y="1371600"/>
            <a:ext cx="10515600" cy="5029200"/>
          </a:xfrm>
          <a:prstGeom prst="rect">
            <a:avLst/>
          </a:prstGeom>
          <a:noFill/>
        </p:spPr>
        <p:txBody>
          <a:bodyPr wrap="square">
            <a:spAutoFit/>
          </a:bodyPr>
          <a:lstStyle/>
          <a:p>
            <a:pPr>
              <a:spcAft>
                <a:spcPts val="800"/>
              </a:spcAft>
              <a:defRPr sz="1800">
                <a:solidFill>
                  <a:srgbClr val="FFFFFF"/>
                </a:solidFill>
                <a:latin typeface="Calibri"/>
              </a:defRPr>
            </a:pPr>
            <a:r>
              <a:t>• 1. Context is finite and expensive — every token costs money and attention</a:t>
            </a:r>
          </a:p>
          <a:p>
            <a:pPr>
              <a:spcAft>
                <a:spcPts val="800"/>
              </a:spcAft>
              <a:defRPr sz="1800">
                <a:solidFill>
                  <a:srgbClr val="FFFFFF"/>
                </a:solidFill>
                <a:latin typeface="Calibri"/>
              </a:defRPr>
            </a:pPr>
            <a:r>
              <a:t>• 2. MCP standardizes AI ↔ tool communication across all major clients</a:t>
            </a:r>
          </a:p>
          <a:p>
            <a:pPr>
              <a:spcAft>
                <a:spcPts val="800"/>
              </a:spcAft>
              <a:defRPr sz="1800">
                <a:solidFill>
                  <a:srgbClr val="FFFFFF"/>
                </a:solidFill>
                <a:latin typeface="Calibri"/>
              </a:defRPr>
            </a:pPr>
            <a:r>
              <a:t>• 3. Start with JSON, graduate to SQLite, scale with vectors when needed</a:t>
            </a:r>
          </a:p>
          <a:p>
            <a:pPr>
              <a:spcAft>
                <a:spcPts val="800"/>
              </a:spcAft>
              <a:defRPr sz="1800">
                <a:solidFill>
                  <a:srgbClr val="FFFFFF"/>
                </a:solidFill>
                <a:latin typeface="Calibri"/>
              </a:defRPr>
            </a:pPr>
            <a:r>
              <a:t>• 4. Memory transforms AI from assistant to partner — deploy it everywhere</a:t>
            </a:r>
          </a:p>
          <a:p>
            <a:pPr>
              <a:spcAft>
                <a:spcPts val="800"/>
              </a:spcAft>
              <a:defRPr sz="1800">
                <a:solidFill>
                  <a:srgbClr val="FFFFFF"/>
                </a:solidFill>
                <a:latin typeface="Calibri"/>
              </a:defRPr>
            </a:pPr>
            <a:r>
              <a:t>• 5. The three pillars: Capture → Store → Retrieve — done right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685800" y="457200"/>
            <a:ext cx="10515600" cy="731520"/>
          </a:xfrm>
          <a:prstGeom prst="rect">
            <a:avLst/>
          </a:prstGeom>
          <a:noFill/>
        </p:spPr>
        <p:txBody>
          <a:bodyPr wrap="square">
            <a:spAutoFit/>
          </a:bodyPr>
          <a:lstStyle/>
          <a:p>
            <a:pPr algn="l">
              <a:defRPr sz="3200" b="1">
                <a:solidFill>
                  <a:srgbClr val="FFFFFF"/>
                </a:solidFill>
                <a:latin typeface="Arial Black"/>
              </a:defRPr>
            </a:pPr>
            <a:r>
              <a:t>Resources &amp; Next Steps</a:t>
            </a:r>
          </a:p>
        </p:txBody>
      </p:sp>
      <p:sp>
        <p:nvSpPr>
          <p:cNvPr id="3" name="TextBox 2"/>
          <p:cNvSpPr txBox="1"/>
          <p:nvPr/>
        </p:nvSpPr>
        <p:spPr>
          <a:xfrm>
            <a:off x="685800" y="1371600"/>
            <a:ext cx="5029200" cy="457200"/>
          </a:xfrm>
          <a:prstGeom prst="rect">
            <a:avLst/>
          </a:prstGeom>
          <a:noFill/>
        </p:spPr>
        <p:txBody>
          <a:bodyPr wrap="square">
            <a:spAutoFit/>
          </a:bodyPr>
          <a:lstStyle/>
          <a:p>
            <a:pPr algn="l">
              <a:defRPr sz="2200" b="1">
                <a:solidFill>
                  <a:srgbClr val="02C39A"/>
                </a:solidFill>
                <a:latin typeface="Calibri"/>
              </a:defRPr>
            </a:pPr>
            <a:r>
              <a:t>Official Documentation</a:t>
            </a:r>
          </a:p>
        </p:txBody>
      </p:sp>
      <p:sp>
        <p:nvSpPr>
          <p:cNvPr id="4" name="TextBox 3"/>
          <p:cNvSpPr txBox="1"/>
          <p:nvPr/>
        </p:nvSpPr>
        <p:spPr>
          <a:xfrm>
            <a:off x="685800" y="1920240"/>
            <a:ext cx="5029200" cy="4114800"/>
          </a:xfrm>
          <a:prstGeom prst="rect">
            <a:avLst/>
          </a:prstGeom>
          <a:noFill/>
        </p:spPr>
        <p:txBody>
          <a:bodyPr wrap="square">
            <a:spAutoFit/>
          </a:bodyPr>
          <a:lstStyle/>
          <a:p>
            <a:pPr>
              <a:spcAft>
                <a:spcPts val="800"/>
              </a:spcAft>
              <a:defRPr sz="1600">
                <a:solidFill>
                  <a:srgbClr val="FFFFFF"/>
                </a:solidFill>
                <a:latin typeface="Calibri"/>
              </a:defRPr>
            </a:pPr>
            <a:r>
              <a:t>• modelcontextprotocol.io — MCP spec</a:t>
            </a:r>
          </a:p>
          <a:p>
            <a:pPr>
              <a:spcAft>
                <a:spcPts val="800"/>
              </a:spcAft>
              <a:defRPr sz="1600">
                <a:solidFill>
                  <a:srgbClr val="FFFFFF"/>
                </a:solidFill>
                <a:latin typeface="Calibri"/>
              </a:defRPr>
            </a:pPr>
            <a:r>
              <a:t>• docs.anthropic.com — Claude docs</a:t>
            </a:r>
          </a:p>
          <a:p>
            <a:pPr>
              <a:spcAft>
                <a:spcPts val="800"/>
              </a:spcAft>
              <a:defRPr sz="1600">
                <a:solidFill>
                  <a:srgbClr val="FFFFFF"/>
                </a:solidFill>
                <a:latin typeface="Calibri"/>
              </a:defRPr>
            </a:pPr>
            <a:r>
              <a:t>• github.com/jlowin/fastmcp — FastMCP</a:t>
            </a:r>
          </a:p>
          <a:p>
            <a:pPr>
              <a:spcAft>
                <a:spcPts val="800"/>
              </a:spcAft>
              <a:defRPr sz="1600">
                <a:solidFill>
                  <a:srgbClr val="FFFFFF"/>
                </a:solidFill>
                <a:latin typeface="Calibri"/>
              </a:defRPr>
            </a:pPr>
            <a:r>
              <a:t>• docs.trychroma.com — ChromaDB</a:t>
            </a:r>
          </a:p>
          <a:p>
            <a:pPr>
              <a:spcAft>
                <a:spcPts val="800"/>
              </a:spcAft>
              <a:defRPr sz="1600">
                <a:solidFill>
                  <a:srgbClr val="FFFFFF"/>
                </a:solidFill>
                <a:latin typeface="Calibri"/>
              </a:defRPr>
            </a:pPr>
            <a:r>
              <a:t>• learn.microsoft.com/azure/search — Azure AI Search</a:t>
            </a:r>
          </a:p>
        </p:txBody>
      </p:sp>
      <p:sp>
        <p:nvSpPr>
          <p:cNvPr id="5" name="TextBox 4"/>
          <p:cNvSpPr txBox="1"/>
          <p:nvPr/>
        </p:nvSpPr>
        <p:spPr>
          <a:xfrm>
            <a:off x="6400800" y="1371600"/>
            <a:ext cx="5029200" cy="457200"/>
          </a:xfrm>
          <a:prstGeom prst="rect">
            <a:avLst/>
          </a:prstGeom>
          <a:noFill/>
        </p:spPr>
        <p:txBody>
          <a:bodyPr wrap="square">
            <a:spAutoFit/>
          </a:bodyPr>
          <a:lstStyle/>
          <a:p>
            <a:pPr algn="l">
              <a:defRPr sz="2200" b="1">
                <a:solidFill>
                  <a:srgbClr val="F96167"/>
                </a:solidFill>
                <a:latin typeface="Calibri"/>
              </a:defRPr>
            </a:pPr>
            <a:r>
              <a:t>Course Materials</a:t>
            </a:r>
          </a:p>
        </p:txBody>
      </p:sp>
      <p:sp>
        <p:nvSpPr>
          <p:cNvPr id="6" name="TextBox 5"/>
          <p:cNvSpPr txBox="1"/>
          <p:nvPr/>
        </p:nvSpPr>
        <p:spPr>
          <a:xfrm>
            <a:off x="6400800" y="1920240"/>
            <a:ext cx="5029200" cy="4114800"/>
          </a:xfrm>
          <a:prstGeom prst="rect">
            <a:avLst/>
          </a:prstGeom>
          <a:noFill/>
        </p:spPr>
        <p:txBody>
          <a:bodyPr wrap="square">
            <a:spAutoFit/>
          </a:bodyPr>
          <a:lstStyle/>
          <a:p>
            <a:pPr>
              <a:spcAft>
                <a:spcPts val="800"/>
              </a:spcAft>
              <a:defRPr sz="1600">
                <a:solidFill>
                  <a:srgbClr val="FFFFFF"/>
                </a:solidFill>
                <a:latin typeface="Calibri"/>
              </a:defRPr>
            </a:pPr>
            <a:r>
              <a:t>• github.com/timothywarner-org/context-engineering</a:t>
            </a:r>
          </a:p>
          <a:p>
            <a:pPr>
              <a:spcAft>
                <a:spcPts val="800"/>
              </a:spcAft>
              <a:defRPr sz="1600">
                <a:solidFill>
                  <a:srgbClr val="FFFFFF"/>
                </a:solidFill>
                <a:latin typeface="Calibri"/>
              </a:defRPr>
            </a:pPr>
            <a:r>
              <a:t>• WARNERCO Schematica — full working example</a:t>
            </a:r>
          </a:p>
          <a:p>
            <a:pPr>
              <a:spcAft>
                <a:spcPts val="800"/>
              </a:spcAft>
              <a:defRPr sz="1600">
                <a:solidFill>
                  <a:srgbClr val="FFFFFF"/>
                </a:solidFill>
                <a:latin typeface="Calibri"/>
              </a:defRPr>
            </a:pPr>
            <a:r>
              <a:t>• LangGraph 7-node RAG pipeline</a:t>
            </a:r>
          </a:p>
          <a:p>
            <a:pPr>
              <a:spcAft>
                <a:spcPts val="800"/>
              </a:spcAft>
              <a:defRPr sz="1600">
                <a:solidFill>
                  <a:srgbClr val="FFFFFF"/>
                </a:solidFill>
                <a:latin typeface="Calibri"/>
              </a:defRPr>
            </a:pPr>
            <a:r>
              <a:t>• Azure deployment templates</a:t>
            </a:r>
          </a:p>
          <a:p>
            <a:pPr>
              <a:spcAft>
                <a:spcPts val="800"/>
              </a:spcAft>
              <a:defRPr sz="1600">
                <a:solidFill>
                  <a:srgbClr val="FFFFFF"/>
                </a:solidFill>
                <a:latin typeface="Calibri"/>
              </a:defRPr>
            </a:pPr>
            <a:r>
              <a:t>• techtrainertim.com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81972" y="2819401"/>
            <a:ext cx="11628056" cy="861774"/>
          </a:xfrm>
          <a:prstGeom prst="rect">
            <a:avLst/>
          </a:prstGeom>
        </p:spPr>
        <p:style>
          <a:lnRef idx="2">
            <a:schemeClr val="accent5"/>
          </a:lnRef>
          <a:fillRef idx="1">
            <a:schemeClr val="lt1"/>
          </a:fillRef>
          <a:effectRef idx="0">
            <a:schemeClr val="accent5"/>
          </a:effectRef>
          <a:fontRef idx="minor">
            <a:schemeClr val="dk1"/>
          </a:fontRef>
        </p:style>
        <p:txBody>
          <a:bodyPr wrap="square" lIns="121920" tIns="60960" rIns="121920" bIns="60960">
            <a:spAutoFit/>
          </a:bodyPr>
          <a:lstStyle/>
          <a:p>
            <a:pPr algn="ctr"/>
            <a:r>
              <a:rPr lang="en-US" sz="48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timw.info/context</a:t>
            </a:r>
          </a:p>
        </p:txBody>
      </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E2761"/>
        </a:solidFill>
        <a:effectLst/>
      </p:bgPr>
    </p:bg>
    <p:spTree>
      <p:nvGrpSpPr>
        <p:cNvPr id="1" name=""/>
        <p:cNvGrpSpPr/>
        <p:nvPr/>
      </p:nvGrpSpPr>
      <p:grpSpPr>
        <a:xfrm>
          <a:off x="0" y="0"/>
          <a:ext cx="0" cy="0"/>
          <a:chOff x="0" y="0"/>
          <a:chExt cx="0" cy="0"/>
        </a:xfrm>
      </p:grpSpPr>
      <p:sp>
        <p:nvSpPr>
          <p:cNvPr id="2" name="TextBox 1"/>
          <p:cNvSpPr txBox="1"/>
          <p:nvPr/>
        </p:nvSpPr>
        <p:spPr>
          <a:xfrm>
            <a:off x="457200" y="2286000"/>
            <a:ext cx="10972800" cy="1097280"/>
          </a:xfrm>
          <a:prstGeom prst="rect">
            <a:avLst/>
          </a:prstGeom>
          <a:noFill/>
        </p:spPr>
        <p:txBody>
          <a:bodyPr wrap="square">
            <a:spAutoFit/>
          </a:bodyPr>
          <a:lstStyle/>
          <a:p>
            <a:pPr algn="ctr">
              <a:defRPr sz="5600" b="1">
                <a:solidFill>
                  <a:srgbClr val="FFFFFF"/>
                </a:solidFill>
                <a:latin typeface="Arial Black"/>
              </a:defRPr>
            </a:pPr>
            <a:r>
              <a:t>Thank You!</a:t>
            </a:r>
          </a:p>
        </p:txBody>
      </p:sp>
      <p:sp>
        <p:nvSpPr>
          <p:cNvPr id="3" name="TextBox 2"/>
          <p:cNvSpPr txBox="1"/>
          <p:nvPr/>
        </p:nvSpPr>
        <p:spPr>
          <a:xfrm>
            <a:off x="457200" y="3657600"/>
            <a:ext cx="10972800" cy="731520"/>
          </a:xfrm>
          <a:prstGeom prst="rect">
            <a:avLst/>
          </a:prstGeom>
          <a:noFill/>
        </p:spPr>
        <p:txBody>
          <a:bodyPr wrap="square">
            <a:spAutoFit/>
          </a:bodyPr>
          <a:lstStyle/>
          <a:p>
            <a:pPr algn="ctr">
              <a:defRPr sz="2800" b="0">
                <a:solidFill>
                  <a:srgbClr val="CADCFC"/>
                </a:solidFill>
                <a:latin typeface="Calibri"/>
              </a:defRPr>
            </a:pPr>
            <a:r>
              <a:t>Now go build AI systems that actually remember!</a:t>
            </a:r>
          </a:p>
        </p:txBody>
      </p:sp>
      <p:sp>
        <p:nvSpPr>
          <p:cNvPr id="4" name="TextBox 3"/>
          <p:cNvSpPr txBox="1"/>
          <p:nvPr/>
        </p:nvSpPr>
        <p:spPr>
          <a:xfrm>
            <a:off x="457200" y="5029200"/>
            <a:ext cx="10972800" cy="457200"/>
          </a:xfrm>
          <a:prstGeom prst="rect">
            <a:avLst/>
          </a:prstGeom>
          <a:noFill/>
        </p:spPr>
        <p:txBody>
          <a:bodyPr wrap="square">
            <a:spAutoFit/>
          </a:bodyPr>
          <a:lstStyle/>
          <a:p>
            <a:pPr algn="ctr">
              <a:defRPr sz="2000" b="0">
                <a:solidFill>
                  <a:srgbClr val="E0E0E0"/>
                </a:solidFill>
                <a:latin typeface="Calibri"/>
              </a:defRPr>
            </a:pPr>
            <a:r>
              <a:t>Tim Warner | techtrainertim.com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2033694" y="1222747"/>
            <a:ext cx="8124613" cy="5527864"/>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3030888" y="1178868"/>
            <a:ext cx="6722712" cy="5606289"/>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2425567" y="1278395"/>
            <a:ext cx="7340868" cy="5353071"/>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3568137" y="1242729"/>
            <a:ext cx="5055729" cy="5239444"/>
          </a:xfrm>
          <a:prstGeom prst="rect">
            <a:avLst/>
          </a:prstGeom>
        </p:spPr>
      </p:pic>
    </p:spTree>
    <p:extLst>
      <p:ext uri="{BB962C8B-B14F-4D97-AF65-F5344CB8AC3E}">
        <p14:creationId xmlns:p14="http://schemas.microsoft.com/office/powerpoint/2010/main" val="127922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TotalTime>
  <Words>5407</Words>
  <Application>Microsoft Office PowerPoint</Application>
  <PresentationFormat>Widescreen</PresentationFormat>
  <Paragraphs>250</Paragraphs>
  <Slides>50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Arial</vt:lpstr>
      <vt:lpstr>Calibri</vt:lpstr>
      <vt:lpstr>JetBrains Mono</vt:lpstr>
      <vt:lpstr>Segoe Pro</vt:lpstr>
      <vt:lpstr>Office Theme</vt:lpstr>
      <vt:lpstr>PowerPoint Presentation</vt:lpstr>
      <vt:lpstr>PowerPoint Presentation</vt:lpstr>
      <vt:lpstr>PowerPoint Presentation</vt:lpstr>
      <vt:lpstr>PowerPoint Presentation</vt:lpstr>
      <vt:lpstr>Course materials</vt:lpstr>
      <vt:lpstr>Session Recording + Badge</vt:lpstr>
      <vt:lpstr>Session Recording + Badge</vt:lpstr>
      <vt:lpstr>Session Recording + Badge</vt:lpstr>
      <vt:lpstr>Session Recording + Badge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Tim Warner</cp:lastModifiedBy>
  <cp:revision>4</cp:revision>
  <dcterms:created xsi:type="dcterms:W3CDTF">2013-01-27T09:14:16Z</dcterms:created>
  <dcterms:modified xsi:type="dcterms:W3CDTF">2026-01-28T14:02:22Z</dcterms:modified>
  <cp:category/>
</cp:coreProperties>
</file>